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1"/>
  </p:sldMasterIdLst>
  <p:notesMasterIdLst>
    <p:notesMasterId r:id="rId19"/>
  </p:notesMasterIdLst>
  <p:sldIdLst>
    <p:sldId id="256" r:id="rId2"/>
    <p:sldId id="257" r:id="rId3"/>
    <p:sldId id="258" r:id="rId4"/>
    <p:sldId id="260" r:id="rId5"/>
    <p:sldId id="262" r:id="rId6"/>
    <p:sldId id="263" r:id="rId7"/>
    <p:sldId id="264" r:id="rId8"/>
    <p:sldId id="265" r:id="rId9"/>
    <p:sldId id="267" r:id="rId10"/>
    <p:sldId id="268" r:id="rId11"/>
    <p:sldId id="269" r:id="rId12"/>
    <p:sldId id="270" r:id="rId13"/>
    <p:sldId id="272" r:id="rId14"/>
    <p:sldId id="274" r:id="rId15"/>
    <p:sldId id="273" r:id="rId16"/>
    <p:sldId id="276"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32C"/>
    <a:srgbClr val="FFFFFF"/>
    <a:srgbClr val="E2D2D2"/>
    <a:srgbClr val="7B5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21"/>
    <p:restoredTop sz="67358"/>
  </p:normalViewPr>
  <p:slideViewPr>
    <p:cSldViewPr snapToGrid="0" snapToObjects="1">
      <p:cViewPr>
        <p:scale>
          <a:sx n="96" d="100"/>
          <a:sy n="96" d="100"/>
        </p:scale>
        <p:origin x="136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8D665-F744-BF4B-8C4E-BA5D7CDE418D}" type="datetimeFigureOut">
              <a:rPr lang="en-US" smtClean="0"/>
              <a:t>2/11/21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9538E-11E1-D44A-A824-F1CC05C6D80C}" type="slidenum">
              <a:rPr lang="en-US" smtClean="0"/>
              <a:t>‹#›</a:t>
            </a:fld>
            <a:endParaRPr lang="en-US"/>
          </a:p>
        </p:txBody>
      </p:sp>
    </p:spTree>
    <p:extLst>
      <p:ext uri="{BB962C8B-B14F-4D97-AF65-F5344CB8AC3E}">
        <p14:creationId xmlns:p14="http://schemas.microsoft.com/office/powerpoint/2010/main" val="3712541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1</a:t>
            </a:fld>
            <a:endParaRPr lang="en-US"/>
          </a:p>
        </p:txBody>
      </p:sp>
    </p:spTree>
    <p:extLst>
      <p:ext uri="{BB962C8B-B14F-4D97-AF65-F5344CB8AC3E}">
        <p14:creationId xmlns:p14="http://schemas.microsoft.com/office/powerpoint/2010/main" val="3816922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11</a:t>
            </a:fld>
            <a:endParaRPr lang="en-US"/>
          </a:p>
        </p:txBody>
      </p:sp>
    </p:spTree>
    <p:extLst>
      <p:ext uri="{BB962C8B-B14F-4D97-AF65-F5344CB8AC3E}">
        <p14:creationId xmlns:p14="http://schemas.microsoft.com/office/powerpoint/2010/main" val="174421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highlight: lower is better, CNN does the best</a:t>
            </a:r>
          </a:p>
          <a:p>
            <a:r>
              <a:rPr lang="en-US" dirty="0"/>
              <a:t>Explain why IPTW doesn’t predict better than ML models</a:t>
            </a:r>
          </a:p>
          <a:p>
            <a:endParaRPr lang="en-US" dirty="0"/>
          </a:p>
          <a:p>
            <a:r>
              <a:rPr lang="en-US" dirty="0"/>
              <a:t>This is not a causal task, we will get to that causal evaluation next </a:t>
            </a:r>
          </a:p>
          <a:p>
            <a:endParaRPr lang="en-US" dirty="0"/>
          </a:p>
          <a:p>
            <a:r>
              <a:rPr lang="en-US" dirty="0"/>
              <a:t>Why this is a hard problem: this ML evaluation cannot tell </a:t>
            </a:r>
          </a:p>
        </p:txBody>
      </p:sp>
      <p:sp>
        <p:nvSpPr>
          <p:cNvPr id="4" name="Slide Number Placeholder 3"/>
          <p:cNvSpPr>
            <a:spLocks noGrp="1"/>
          </p:cNvSpPr>
          <p:nvPr>
            <p:ph type="sldNum" sz="quarter" idx="5"/>
          </p:nvPr>
        </p:nvSpPr>
        <p:spPr/>
        <p:txBody>
          <a:bodyPr/>
          <a:lstStyle/>
          <a:p>
            <a:fld id="{6459538E-11E1-D44A-A824-F1CC05C6D80C}" type="slidenum">
              <a:rPr lang="en-US" smtClean="0"/>
              <a:t>12</a:t>
            </a:fld>
            <a:endParaRPr lang="en-US"/>
          </a:p>
        </p:txBody>
      </p:sp>
    </p:spTree>
    <p:extLst>
      <p:ext uri="{BB962C8B-B14F-4D97-AF65-F5344CB8AC3E}">
        <p14:creationId xmlns:p14="http://schemas.microsoft.com/office/powerpoint/2010/main" val="2802647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13</a:t>
            </a:fld>
            <a:endParaRPr lang="en-US"/>
          </a:p>
        </p:txBody>
      </p:sp>
    </p:spTree>
    <p:extLst>
      <p:ext uri="{BB962C8B-B14F-4D97-AF65-F5344CB8AC3E}">
        <p14:creationId xmlns:p14="http://schemas.microsoft.com/office/powerpoint/2010/main" val="2681633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14</a:t>
            </a:fld>
            <a:endParaRPr lang="en-US"/>
          </a:p>
        </p:txBody>
      </p:sp>
    </p:spTree>
    <p:extLst>
      <p:ext uri="{BB962C8B-B14F-4D97-AF65-F5344CB8AC3E}">
        <p14:creationId xmlns:p14="http://schemas.microsoft.com/office/powerpoint/2010/main" val="732409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may not frequently have the ability to run active experiments in practice, we do run an A/B experiment in this case</a:t>
            </a:r>
          </a:p>
        </p:txBody>
      </p:sp>
      <p:sp>
        <p:nvSpPr>
          <p:cNvPr id="4" name="Slide Number Placeholder 3"/>
          <p:cNvSpPr>
            <a:spLocks noGrp="1"/>
          </p:cNvSpPr>
          <p:nvPr>
            <p:ph type="sldNum" sz="quarter" idx="5"/>
          </p:nvPr>
        </p:nvSpPr>
        <p:spPr/>
        <p:txBody>
          <a:bodyPr/>
          <a:lstStyle/>
          <a:p>
            <a:fld id="{6459538E-11E1-D44A-A824-F1CC05C6D80C}" type="slidenum">
              <a:rPr lang="en-US" smtClean="0"/>
              <a:t>16</a:t>
            </a:fld>
            <a:endParaRPr lang="en-US"/>
          </a:p>
        </p:txBody>
      </p:sp>
    </p:spTree>
    <p:extLst>
      <p:ext uri="{BB962C8B-B14F-4D97-AF65-F5344CB8AC3E}">
        <p14:creationId xmlns:p14="http://schemas.microsoft.com/office/powerpoint/2010/main" val="94313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conclusion slide</a:t>
            </a:r>
          </a:p>
          <a:p>
            <a:pPr marL="228600" indent="-228600">
              <a:buAutoNum type="arabicParenR"/>
            </a:pPr>
            <a:r>
              <a:rPr lang="en-US" dirty="0"/>
              <a:t>Use obs. Before direct message</a:t>
            </a:r>
          </a:p>
          <a:p>
            <a:pPr marL="228600" indent="-228600">
              <a:buAutoNum type="arabicParenR"/>
            </a:pPr>
            <a:r>
              <a:rPr lang="en-US" dirty="0"/>
              <a:t>Key is </a:t>
            </a:r>
            <a:r>
              <a:rPr lang="en-US" dirty="0" err="1"/>
              <a:t>sens</a:t>
            </a:r>
            <a:r>
              <a:rPr lang="en-US" dirty="0"/>
              <a:t>, </a:t>
            </a:r>
            <a:r>
              <a:rPr lang="en-US" dirty="0" err="1"/>
              <a:t>analys</a:t>
            </a:r>
            <a:r>
              <a:rPr lang="en-US" dirty="0"/>
              <a:t>, IV validates the analysis give us the sense which method is </a:t>
            </a:r>
            <a:r>
              <a:rPr lang="en-US" dirty="0" err="1"/>
              <a:t>gonna</a:t>
            </a:r>
            <a:r>
              <a:rPr lang="en-US" dirty="0"/>
              <a:t> be the best</a:t>
            </a:r>
          </a:p>
        </p:txBody>
      </p:sp>
      <p:sp>
        <p:nvSpPr>
          <p:cNvPr id="4" name="Slide Number Placeholder 3"/>
          <p:cNvSpPr>
            <a:spLocks noGrp="1"/>
          </p:cNvSpPr>
          <p:nvPr>
            <p:ph type="sldNum" sz="quarter" idx="5"/>
          </p:nvPr>
        </p:nvSpPr>
        <p:spPr/>
        <p:txBody>
          <a:bodyPr/>
          <a:lstStyle/>
          <a:p>
            <a:fld id="{6459538E-11E1-D44A-A824-F1CC05C6D80C}" type="slidenum">
              <a:rPr lang="en-US" smtClean="0"/>
              <a:t>17</a:t>
            </a:fld>
            <a:endParaRPr lang="en-US"/>
          </a:p>
        </p:txBody>
      </p:sp>
    </p:spTree>
    <p:extLst>
      <p:ext uri="{BB962C8B-B14F-4D97-AF65-F5344CB8AC3E}">
        <p14:creationId xmlns:p14="http://schemas.microsoft.com/office/powerpoint/2010/main" val="318190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modern applications and devices display educational messages or other recommendations to users, telling them about undiscovered features, advertising related products, or providing other tips that may aid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a message recommending an advanced feature may provide significant help to some advanced users, but also confuse and thus harm others. </a:t>
            </a:r>
            <a:endParaRPr lang="en-US" dirty="0"/>
          </a:p>
          <a:p>
            <a:endParaRPr lang="en-US" dirty="0"/>
          </a:p>
          <a:p>
            <a:r>
              <a:rPr lang="en-US" dirty="0"/>
              <a:t>Standard solution require active experimentation for every new message to select the individual s to assign treatment. Let each individual exposed to detrimental messages can cause negative effects at scale.</a:t>
            </a:r>
          </a:p>
          <a:p>
            <a:endParaRPr lang="en-US" dirty="0"/>
          </a:p>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3</a:t>
            </a:fld>
            <a:endParaRPr lang="en-US"/>
          </a:p>
        </p:txBody>
      </p:sp>
    </p:spTree>
    <p:extLst>
      <p:ext uri="{BB962C8B-B14F-4D97-AF65-F5344CB8AC3E}">
        <p14:creationId xmlns:p14="http://schemas.microsoft.com/office/powerpoint/2010/main" val="2951154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4</a:t>
            </a:fld>
            <a:endParaRPr lang="en-US"/>
          </a:p>
        </p:txBody>
      </p:sp>
    </p:spTree>
    <p:extLst>
      <p:ext uri="{BB962C8B-B14F-4D97-AF65-F5344CB8AC3E}">
        <p14:creationId xmlns:p14="http://schemas.microsoft.com/office/powerpoint/2010/main" val="148713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tell why they are here, we need reasonable assumptions, look to paper for details</a:t>
            </a:r>
          </a:p>
          <a:p>
            <a:endParaRPr lang="en-US" dirty="0"/>
          </a:p>
          <a:p>
            <a:pPr marL="228600" indent="-228600">
              <a:buAutoNum type="arabicParenR"/>
            </a:pPr>
            <a:r>
              <a:rPr lang="en-US" dirty="0"/>
              <a:t>How persuasive the target treatment Z is in encouraging an individual to take a short term user behavior.</a:t>
            </a:r>
          </a:p>
          <a:p>
            <a:pPr marL="228600" indent="-228600">
              <a:buAutoNum type="arabicParenR"/>
            </a:pPr>
            <a:r>
              <a:rPr lang="en-US" dirty="0"/>
              <a:t>The long-term effect of the action</a:t>
            </a:r>
          </a:p>
          <a:p>
            <a:pPr marL="228600" indent="-228600">
              <a:buAutoNum type="arabicParenR"/>
            </a:pPr>
            <a:endParaRPr lang="en-US" dirty="0"/>
          </a:p>
          <a:p>
            <a:pPr marL="228600" indent="-228600">
              <a:buAutoNum type="arabicParenR"/>
            </a:pPr>
            <a:r>
              <a:rPr lang="en-US" dirty="0"/>
              <a:t>While we cannot know the first part of our split-treatment without performing the prospective intervention, we can identify the second part of it when the action we are encouraging people to take has been performed by others in our non-experimental data. </a:t>
            </a:r>
          </a:p>
          <a:p>
            <a:pPr marL="228600" indent="-228600">
              <a:buAutoNum type="arabicParenR"/>
            </a:pPr>
            <a:endParaRPr lang="en-US" dirty="0"/>
          </a:p>
          <a:p>
            <a:pPr marL="228600" indent="-228600">
              <a:buAutoNum type="arabicParenR"/>
            </a:pPr>
            <a:r>
              <a:rPr lang="en-US" dirty="0"/>
              <a:t>We assume the target treatment Z has a positive average effect to encourage the proxy treatment A. </a:t>
            </a:r>
          </a:p>
          <a:p>
            <a:pPr marL="228600" indent="-228600">
              <a:buAutoNum type="arabicParenR"/>
            </a:pPr>
            <a:r>
              <a:rPr lang="en-US" dirty="0"/>
              <a:t>the individuals who we identify having positive benefit from the proxy treatment A should most likely </a:t>
            </a:r>
            <a:r>
              <a:rPr lang="en-US" sz="1200" kern="1200" dirty="0">
                <a:solidFill>
                  <a:schemeClr val="tx1"/>
                </a:solidFill>
                <a:effectLst/>
                <a:latin typeface="+mn-lt"/>
                <a:ea typeface="+mn-ea"/>
                <a:cs typeface="+mn-cs"/>
              </a:rPr>
              <a:t>be positively affected by the prospective treatment Z</a:t>
            </a:r>
            <a:endParaRPr lang="en-US" dirty="0"/>
          </a:p>
          <a:p>
            <a:pPr marL="228600" indent="-228600">
              <a:buAutoNum type="arabicParen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we cannot test this assumption in observational data, so we must use external domain knowledge to ensure the assumption is </a:t>
            </a:r>
            <a:r>
              <a:rPr lang="en-US" dirty="0" err="1"/>
              <a:t>satistified</a:t>
            </a:r>
            <a:endParaRPr lang="en-US" dirty="0"/>
          </a:p>
          <a:p>
            <a:pPr marL="228600" indent="-228600">
              <a:buAutoNum type="arabicParenR"/>
            </a:pPr>
            <a:endParaRPr lang="en-US" dirty="0"/>
          </a:p>
          <a:p>
            <a:pPr marL="228600" indent="-228600">
              <a:buAutoNum type="arabicParenR"/>
            </a:pPr>
            <a:endParaRPr lang="en-US" dirty="0"/>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459538E-11E1-D44A-A824-F1CC05C6D80C}" type="slidenum">
              <a:rPr lang="en-US" smtClean="0"/>
              <a:t>5</a:t>
            </a:fld>
            <a:endParaRPr lang="en-US"/>
          </a:p>
        </p:txBody>
      </p:sp>
    </p:spTree>
    <p:extLst>
      <p:ext uri="{BB962C8B-B14F-4D97-AF65-F5344CB8AC3E}">
        <p14:creationId xmlns:p14="http://schemas.microsoft.com/office/powerpoint/2010/main" val="164374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treatment effect estimation methods will provide varying results about the causal effect. So we provide xxx to evaluate the estimates returned by different methods. We can refute an estimator that is unreliable, </a:t>
            </a:r>
          </a:p>
        </p:txBody>
      </p:sp>
      <p:sp>
        <p:nvSpPr>
          <p:cNvPr id="4" name="Slide Number Placeholder 3"/>
          <p:cNvSpPr>
            <a:spLocks noGrp="1"/>
          </p:cNvSpPr>
          <p:nvPr>
            <p:ph type="sldNum" sz="quarter" idx="5"/>
          </p:nvPr>
        </p:nvSpPr>
        <p:spPr/>
        <p:txBody>
          <a:bodyPr/>
          <a:lstStyle/>
          <a:p>
            <a:fld id="{6459538E-11E1-D44A-A824-F1CC05C6D80C}" type="slidenum">
              <a:rPr lang="en-US" smtClean="0"/>
              <a:t>6</a:t>
            </a:fld>
            <a:endParaRPr lang="en-US"/>
          </a:p>
        </p:txBody>
      </p:sp>
    </p:spTree>
    <p:extLst>
      <p:ext uri="{BB962C8B-B14F-4D97-AF65-F5344CB8AC3E}">
        <p14:creationId xmlns:p14="http://schemas.microsoft.com/office/powerpoint/2010/main" val="276204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like experimental setup.</a:t>
            </a:r>
          </a:p>
          <a:p>
            <a:endParaRPr lang="en-US" dirty="0"/>
          </a:p>
          <a:p>
            <a:r>
              <a:rPr lang="en-US" dirty="0"/>
              <a:t>How to pick proxy-treatment?</a:t>
            </a:r>
          </a:p>
          <a:p>
            <a:endParaRPr lang="en-US" dirty="0"/>
          </a:p>
          <a:p>
            <a:r>
              <a:rPr lang="en-US" dirty="0"/>
              <a:t>Say: We were lucky we found this one in our case</a:t>
            </a:r>
          </a:p>
        </p:txBody>
      </p:sp>
      <p:sp>
        <p:nvSpPr>
          <p:cNvPr id="4" name="Slide Number Placeholder 3"/>
          <p:cNvSpPr>
            <a:spLocks noGrp="1"/>
          </p:cNvSpPr>
          <p:nvPr>
            <p:ph type="sldNum" sz="quarter" idx="5"/>
          </p:nvPr>
        </p:nvSpPr>
        <p:spPr/>
        <p:txBody>
          <a:bodyPr/>
          <a:lstStyle/>
          <a:p>
            <a:fld id="{6459538E-11E1-D44A-A824-F1CC05C6D80C}" type="slidenum">
              <a:rPr lang="en-US" smtClean="0"/>
              <a:t>7</a:t>
            </a:fld>
            <a:endParaRPr lang="en-US"/>
          </a:p>
        </p:txBody>
      </p:sp>
    </p:spTree>
    <p:extLst>
      <p:ext uri="{BB962C8B-B14F-4D97-AF65-F5344CB8AC3E}">
        <p14:creationId xmlns:p14="http://schemas.microsoft.com/office/powerpoint/2010/main" val="33829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there are many choices for the features we selected, or params we need to tune; so we need a </a:t>
            </a:r>
            <a:r>
              <a:rPr lang="en-US" dirty="0" err="1"/>
              <a:t>sens</a:t>
            </a:r>
            <a:r>
              <a:rPr lang="en-US" dirty="0"/>
              <a:t> analysis to help us make such decisions</a:t>
            </a:r>
          </a:p>
          <a:p>
            <a:endParaRPr lang="en-US" dirty="0"/>
          </a:p>
          <a:p>
            <a:r>
              <a:rPr lang="en-US" dirty="0"/>
              <a:t>We don’t have ground truth until we run A/B test</a:t>
            </a:r>
          </a:p>
        </p:txBody>
      </p:sp>
      <p:sp>
        <p:nvSpPr>
          <p:cNvPr id="4" name="Slide Number Placeholder 3"/>
          <p:cNvSpPr>
            <a:spLocks noGrp="1"/>
          </p:cNvSpPr>
          <p:nvPr>
            <p:ph type="sldNum" sz="quarter" idx="5"/>
          </p:nvPr>
        </p:nvSpPr>
        <p:spPr/>
        <p:txBody>
          <a:bodyPr/>
          <a:lstStyle/>
          <a:p>
            <a:fld id="{6459538E-11E1-D44A-A824-F1CC05C6D80C}" type="slidenum">
              <a:rPr lang="en-US" smtClean="0"/>
              <a:t>8</a:t>
            </a:fld>
            <a:endParaRPr lang="en-US"/>
          </a:p>
        </p:txBody>
      </p:sp>
    </p:spTree>
    <p:extLst>
      <p:ext uri="{BB962C8B-B14F-4D97-AF65-F5344CB8AC3E}">
        <p14:creationId xmlns:p14="http://schemas.microsoft.com/office/powerpoint/2010/main" val="979003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line on top: what the role of </a:t>
            </a:r>
            <a:r>
              <a:rPr lang="en-US" dirty="0" err="1"/>
              <a:t>sens</a:t>
            </a:r>
            <a:r>
              <a:rPr lang="en-US" dirty="0"/>
              <a:t> analysis is. More robust, likely most accurate</a:t>
            </a:r>
          </a:p>
        </p:txBody>
      </p:sp>
      <p:sp>
        <p:nvSpPr>
          <p:cNvPr id="4" name="Slide Number Placeholder 3"/>
          <p:cNvSpPr>
            <a:spLocks noGrp="1"/>
          </p:cNvSpPr>
          <p:nvPr>
            <p:ph type="sldNum" sz="quarter" idx="5"/>
          </p:nvPr>
        </p:nvSpPr>
        <p:spPr/>
        <p:txBody>
          <a:bodyPr/>
          <a:lstStyle/>
          <a:p>
            <a:fld id="{6459538E-11E1-D44A-A824-F1CC05C6D80C}" type="slidenum">
              <a:rPr lang="en-US" smtClean="0"/>
              <a:t>9</a:t>
            </a:fld>
            <a:endParaRPr lang="en-US"/>
          </a:p>
        </p:txBody>
      </p:sp>
    </p:spTree>
    <p:extLst>
      <p:ext uri="{BB962C8B-B14F-4D97-AF65-F5344CB8AC3E}">
        <p14:creationId xmlns:p14="http://schemas.microsoft.com/office/powerpoint/2010/main" val="323151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what do you expect to see, if it’s working well or not well. </a:t>
            </a:r>
            <a:r>
              <a:rPr lang="en-US" dirty="0" err="1"/>
              <a:t>Idealy</a:t>
            </a:r>
            <a:r>
              <a:rPr lang="en-US" dirty="0"/>
              <a:t> (a)</a:t>
            </a:r>
          </a:p>
        </p:txBody>
      </p:sp>
      <p:sp>
        <p:nvSpPr>
          <p:cNvPr id="4" name="Slide Number Placeholder 3"/>
          <p:cNvSpPr>
            <a:spLocks noGrp="1"/>
          </p:cNvSpPr>
          <p:nvPr>
            <p:ph type="sldNum" sz="quarter" idx="5"/>
          </p:nvPr>
        </p:nvSpPr>
        <p:spPr/>
        <p:txBody>
          <a:bodyPr/>
          <a:lstStyle/>
          <a:p>
            <a:fld id="{6459538E-11E1-D44A-A824-F1CC05C6D80C}" type="slidenum">
              <a:rPr lang="en-US" smtClean="0"/>
              <a:t>10</a:t>
            </a:fld>
            <a:endParaRPr lang="en-US"/>
          </a:p>
        </p:txBody>
      </p:sp>
    </p:spTree>
    <p:extLst>
      <p:ext uri="{BB962C8B-B14F-4D97-AF65-F5344CB8AC3E}">
        <p14:creationId xmlns:p14="http://schemas.microsoft.com/office/powerpoint/2010/main" val="19391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8BB69628-CDB3-E440-A884-80FAB1587703}" type="datetime4">
              <a:rPr lang="en-US" smtClean="0"/>
              <a:t>February 11, 2021</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69470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C73B2233-CA14-7A44-A840-3ED2DAA00CC4}" type="datetime4">
              <a:rPr lang="en-US" smtClean="0"/>
              <a:t>February 11, 2021</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493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EE9E11A6-10A3-6545-8AF7-9850D3DED6A1}" type="datetime4">
              <a:rPr lang="en-US" smtClean="0"/>
              <a:t>February 11, 2021</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294479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78734F41-896E-054B-90CD-3D7F9A42A638}" type="datetime4">
              <a:rPr lang="en-US" smtClean="0"/>
              <a:t>February 11, 2021</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0909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A0D58F78-0B8A-6C4D-A25E-7670C8CEE1DA}" type="datetime4">
              <a:rPr lang="en-US" smtClean="0"/>
              <a:t>February 11, 2021</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06608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0D4710B6-133D-D34C-AB2B-1171EF5B4F3A}" type="datetime4">
              <a:rPr lang="en-US" smtClean="0"/>
              <a:t>February 11, 2021</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590041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1086DAA0-0B00-7648-91B0-33C4DB4B4FC4}" type="datetime4">
              <a:rPr lang="en-US" smtClean="0"/>
              <a:t>February 11, 2021</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4159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5EF2864A-8773-F444-B795-86C5135362EE}" type="datetime4">
              <a:rPr lang="en-US" smtClean="0"/>
              <a:t>February 11, 2021</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039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E9B54132-5027-1C47-8F65-23CDD566B3A7}" type="datetime4">
              <a:rPr lang="en-US" smtClean="0"/>
              <a:t>February 11, 2021</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91545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612F547E-ACCE-A044-A02B-7CAADB847765}" type="datetime4">
              <a:rPr lang="en-US" smtClean="0"/>
              <a:t>February 11, 2021</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4732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1DACB112-6DB8-F84A-8F92-F96BCFCE21EE}" type="datetime4">
              <a:rPr lang="en-US" smtClean="0"/>
              <a:t>February 11, 2021</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6151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B4A46B24-E519-A346-87FF-47B7CF025D39}" type="datetime4">
              <a:rPr lang="en-US" smtClean="0"/>
              <a:t>February 11, 2021</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36942712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891" r:id="rId7"/>
    <p:sldLayoutId id="2147483892" r:id="rId8"/>
    <p:sldLayoutId id="2147483893" r:id="rId9"/>
    <p:sldLayoutId id="2147483894" r:id="rId10"/>
    <p:sldLayoutId id="2147483901" r:id="rId11"/>
  </p:sldLayoutIdLst>
  <p:hf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73097" y="2356570"/>
                  <a:pt x="2817182" y="2265557"/>
                </a:cubicBezTo>
                <a:cubicBezTo>
                  <a:pt x="2871451" y="2222306"/>
                  <a:pt x="2898877" y="2247383"/>
                  <a:pt x="2957554" y="2180877"/>
                </a:cubicBezTo>
                <a:cubicBezTo>
                  <a:pt x="2981173" y="2203103"/>
                  <a:pt x="2991267" y="2163934"/>
                  <a:pt x="3003677" y="2154878"/>
                </a:cubicBezTo>
                <a:cubicBezTo>
                  <a:pt x="3016971" y="2140621"/>
                  <a:pt x="3016351" y="2103128"/>
                  <a:pt x="3046876" y="2081296"/>
                </a:cubicBezTo>
                <a:cubicBezTo>
                  <a:pt x="3097864" y="2049348"/>
                  <a:pt x="3203688" y="2064646"/>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15403" y="1324130"/>
                  <a:pt x="7639787" y="1325624"/>
                  <a:pt x="7666555" y="1335529"/>
                </a:cubicBezTo>
                <a:cubicBezTo>
                  <a:pt x="7727140" y="1310931"/>
                  <a:pt x="7792616" y="1317938"/>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05909" y="1285698"/>
                  <a:pt x="8423830" y="1260181"/>
                  <a:pt x="8431415" y="1275098"/>
                </a:cubicBezTo>
                <a:cubicBezTo>
                  <a:pt x="8482885" y="1262532"/>
                  <a:pt x="8530450" y="1239094"/>
                  <a:pt x="8569515" y="1207037"/>
                </a:cubicBezTo>
                <a:cubicBezTo>
                  <a:pt x="8676339" y="1206081"/>
                  <a:pt x="8599114" y="1148363"/>
                  <a:pt x="8672452" y="1135782"/>
                </a:cubicBezTo>
                <a:cubicBezTo>
                  <a:pt x="8739379" y="1150433"/>
                  <a:pt x="8752364" y="1119350"/>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43090" y="978495"/>
                  <a:pt x="9246487" y="1013279"/>
                  <a:pt x="9286437" y="997858"/>
                </a:cubicBezTo>
                <a:cubicBezTo>
                  <a:pt x="9306659" y="1005803"/>
                  <a:pt x="9320841" y="1042286"/>
                  <a:pt x="9349089" y="1015184"/>
                </a:cubicBezTo>
                <a:cubicBezTo>
                  <a:pt x="9297539" y="993073"/>
                  <a:pt x="9365224" y="970697"/>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694957" y="715846"/>
                  <a:pt x="9706184" y="714032"/>
                  <a:pt x="9728219" y="719921"/>
                </a:cubicBezTo>
                <a:cubicBezTo>
                  <a:pt x="9883693" y="691149"/>
                  <a:pt x="10033800" y="417068"/>
                  <a:pt x="10080661" y="505423"/>
                </a:cubicBezTo>
                <a:cubicBezTo>
                  <a:pt x="10117255" y="498450"/>
                  <a:pt x="10251293" y="561343"/>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821" y="492790"/>
            <a:ext cx="6084939" cy="57492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25400" dist="254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C2B2709E-E509-4CC1-9774-801E412278D2}"/>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brightnessContrast bright="20000" contrast="-40000"/>
                    </a14:imgEffect>
                  </a14:imgLayer>
                </a14:imgProps>
              </a:ext>
            </a:extLst>
          </a:blip>
          <a:srcRect l="7664" r="7663" b="-2"/>
          <a:stretch/>
        </p:blipFill>
        <p:spPr>
          <a:xfrm>
            <a:off x="5298822" y="492790"/>
            <a:ext cx="6084937" cy="5749222"/>
          </a:xfrm>
          <a:prstGeom prst="rect">
            <a:avLst/>
          </a:prstGeom>
          <a:effectLst/>
        </p:spPr>
      </p:pic>
      <p:sp>
        <p:nvSpPr>
          <p:cNvPr id="2" name="Title 1">
            <a:extLst>
              <a:ext uri="{FF2B5EF4-FFF2-40B4-BE49-F238E27FC236}">
                <a16:creationId xmlns:a16="http://schemas.microsoft.com/office/drawing/2014/main" id="{BF0B3B08-AF27-F64E-8189-832F273B87B5}"/>
              </a:ext>
            </a:extLst>
          </p:cNvPr>
          <p:cNvSpPr>
            <a:spLocks noGrp="1"/>
          </p:cNvSpPr>
          <p:nvPr>
            <p:ph type="ctrTitle"/>
          </p:nvPr>
        </p:nvSpPr>
        <p:spPr>
          <a:xfrm>
            <a:off x="733647" y="1214124"/>
            <a:ext cx="10650112" cy="2819790"/>
          </a:xfrm>
        </p:spPr>
        <p:txBody>
          <a:bodyPr>
            <a:normAutofit/>
          </a:bodyPr>
          <a:lstStyle/>
          <a:p>
            <a:pPr algn="l"/>
            <a:r>
              <a:rPr lang="en-US" sz="4000" b="1" cap="none" dirty="0">
                <a:latin typeface="Arial" panose="020B0604020202020204" pitchFamily="34" charset="0"/>
                <a:cs typeface="Arial" panose="020B0604020202020204" pitchFamily="34" charset="0"/>
              </a:rPr>
              <a:t>Split-Treatment Analysis to Rank Heterogenous Causal Effects for Prospective Interventions</a:t>
            </a:r>
            <a:endParaRPr lang="en-US" sz="4000" b="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BFB5252-1532-AF46-8346-A6F0D37B2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010" y="-105315"/>
            <a:ext cx="3053219" cy="142483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WSDM 2021 logo">
            <a:extLst>
              <a:ext uri="{FF2B5EF4-FFF2-40B4-BE49-F238E27FC236}">
                <a16:creationId xmlns:a16="http://schemas.microsoft.com/office/drawing/2014/main" id="{6B675CC6-9643-C447-B2B9-EEC8339EA9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9" r="50000" b="58236"/>
          <a:stretch/>
        </p:blipFill>
        <p:spPr bwMode="auto">
          <a:xfrm>
            <a:off x="7105321" y="-35166"/>
            <a:ext cx="4442775" cy="1233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clipart&#10;&#10;Description automatically generated">
            <a:extLst>
              <a:ext uri="{FF2B5EF4-FFF2-40B4-BE49-F238E27FC236}">
                <a16:creationId xmlns:a16="http://schemas.microsoft.com/office/drawing/2014/main" id="{9DBA3D17-3900-CC44-A7B4-820DC86392F7}"/>
              </a:ext>
            </a:extLst>
          </p:cNvPr>
          <p:cNvPicPr>
            <a:picLocks noChangeAspect="1"/>
          </p:cNvPicPr>
          <p:nvPr/>
        </p:nvPicPr>
        <p:blipFill rotWithShape="1">
          <a:blip r:embed="rId7"/>
          <a:srcRect r="4119"/>
          <a:stretch/>
        </p:blipFill>
        <p:spPr>
          <a:xfrm>
            <a:off x="-103222" y="-35166"/>
            <a:ext cx="4121271" cy="1233771"/>
          </a:xfrm>
          <a:prstGeom prst="rect">
            <a:avLst/>
          </a:prstGeom>
        </p:spPr>
      </p:pic>
      <p:sp>
        <p:nvSpPr>
          <p:cNvPr id="3" name="Subtitle 2">
            <a:extLst>
              <a:ext uri="{FF2B5EF4-FFF2-40B4-BE49-F238E27FC236}">
                <a16:creationId xmlns:a16="http://schemas.microsoft.com/office/drawing/2014/main" id="{5B8DAC50-3B7A-A74F-A060-4448335A07D7}"/>
              </a:ext>
            </a:extLst>
          </p:cNvPr>
          <p:cNvSpPr>
            <a:spLocks noGrp="1"/>
          </p:cNvSpPr>
          <p:nvPr>
            <p:ph type="subTitle" idx="1"/>
          </p:nvPr>
        </p:nvSpPr>
        <p:spPr>
          <a:xfrm>
            <a:off x="733646" y="4520360"/>
            <a:ext cx="5036959" cy="1989900"/>
          </a:xfrm>
        </p:spPr>
        <p:txBody>
          <a:bodyPr>
            <a:normAutofit fontScale="85000" lnSpcReduction="10000"/>
          </a:bodyPr>
          <a:lstStyle/>
          <a:p>
            <a:pPr algn="l"/>
            <a:r>
              <a:rPr lang="en-US" b="1" dirty="0" err="1"/>
              <a:t>Yanbo</a:t>
            </a:r>
            <a:r>
              <a:rPr lang="en-US" b="1" dirty="0"/>
              <a:t> Xu </a:t>
            </a:r>
            <a:r>
              <a:rPr lang="en-US" dirty="0"/>
              <a:t>(Georgia Tech)</a:t>
            </a:r>
          </a:p>
          <a:p>
            <a:pPr algn="l"/>
            <a:r>
              <a:rPr lang="en-US" dirty="0" err="1"/>
              <a:t>Divyat</a:t>
            </a:r>
            <a:r>
              <a:rPr lang="en-US" dirty="0"/>
              <a:t> Mahajan (Microsoft Research India)</a:t>
            </a:r>
          </a:p>
          <a:p>
            <a:pPr algn="l"/>
            <a:r>
              <a:rPr lang="en-US" dirty="0"/>
              <a:t>Liz </a:t>
            </a:r>
            <a:r>
              <a:rPr lang="en-US" dirty="0" err="1"/>
              <a:t>Manrao</a:t>
            </a:r>
            <a:r>
              <a:rPr lang="en-US" dirty="0"/>
              <a:t> (Microsoft)</a:t>
            </a:r>
          </a:p>
          <a:p>
            <a:pPr algn="l"/>
            <a:r>
              <a:rPr lang="en-US" dirty="0"/>
              <a:t>Amit Sharma (Microsoft Research India)</a:t>
            </a:r>
          </a:p>
          <a:p>
            <a:pPr algn="l"/>
            <a:r>
              <a:rPr lang="en-US" dirty="0"/>
              <a:t>Emre </a:t>
            </a:r>
            <a:r>
              <a:rPr lang="en-US" dirty="0" err="1"/>
              <a:t>Kıcıman</a:t>
            </a:r>
            <a:r>
              <a:rPr lang="en-US" dirty="0"/>
              <a:t> (Microsoft Research AI)</a:t>
            </a:r>
          </a:p>
        </p:txBody>
      </p:sp>
      <p:pic>
        <p:nvPicPr>
          <p:cNvPr id="23" name="Picture 22">
            <a:extLst>
              <a:ext uri="{FF2B5EF4-FFF2-40B4-BE49-F238E27FC236}">
                <a16:creationId xmlns:a16="http://schemas.microsoft.com/office/drawing/2014/main" id="{7B6552C2-E6DB-C545-8406-D2A3759B4320}"/>
              </a:ext>
            </a:extLst>
          </p:cNvPr>
          <p:cNvPicPr>
            <a:picLocks noChangeAspect="1"/>
          </p:cNvPicPr>
          <p:nvPr/>
        </p:nvPicPr>
        <p:blipFill>
          <a:blip r:embed="rId8"/>
          <a:stretch>
            <a:fillRect/>
          </a:stretch>
        </p:blipFill>
        <p:spPr>
          <a:xfrm>
            <a:off x="7962339" y="1208795"/>
            <a:ext cx="4095750" cy="482600"/>
          </a:xfrm>
          <a:prstGeom prst="rect">
            <a:avLst/>
          </a:prstGeom>
        </p:spPr>
      </p:pic>
    </p:spTree>
    <p:extLst>
      <p:ext uri="{BB962C8B-B14F-4D97-AF65-F5344CB8AC3E}">
        <p14:creationId xmlns:p14="http://schemas.microsoft.com/office/powerpoint/2010/main" val="3888929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B2DA5-76A4-6D43-8989-2F138CCA917B}"/>
              </a:ext>
            </a:extLst>
          </p:cNvPr>
          <p:cNvSpPr>
            <a:spLocks noGrp="1"/>
          </p:cNvSpPr>
          <p:nvPr>
            <p:ph idx="1"/>
          </p:nvPr>
        </p:nvSpPr>
        <p:spPr>
          <a:xfrm>
            <a:off x="1050879" y="1332329"/>
            <a:ext cx="9810604" cy="4428753"/>
          </a:xfrm>
        </p:spPr>
        <p:txBody>
          <a:bodyPr/>
          <a:lstStyle/>
          <a:p>
            <a:r>
              <a:rPr lang="en-US" dirty="0">
                <a:latin typeface="Times New Roman" panose="02020603050405020304" pitchFamily="18" charset="0"/>
                <a:cs typeface="Times New Roman" panose="02020603050405020304" pitchFamily="18" charset="0"/>
              </a:rPr>
              <a:t>Simulation results</a:t>
            </a:r>
          </a:p>
        </p:txBody>
      </p:sp>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10</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(Simulation)</a:t>
            </a:r>
          </a:p>
        </p:txBody>
      </p:sp>
      <p:pic>
        <p:nvPicPr>
          <p:cNvPr id="5" name="Picture 4" descr="Chart, bar chart&#10;&#10;Description automatically generated">
            <a:extLst>
              <a:ext uri="{FF2B5EF4-FFF2-40B4-BE49-F238E27FC236}">
                <a16:creationId xmlns:a16="http://schemas.microsoft.com/office/drawing/2014/main" id="{DECB62CA-8E42-574E-9FA4-A766FAA8EC4A}"/>
              </a:ext>
            </a:extLst>
          </p:cNvPr>
          <p:cNvPicPr>
            <a:picLocks noChangeAspect="1"/>
          </p:cNvPicPr>
          <p:nvPr/>
        </p:nvPicPr>
        <p:blipFill>
          <a:blip r:embed="rId3"/>
          <a:stretch>
            <a:fillRect/>
          </a:stretch>
        </p:blipFill>
        <p:spPr>
          <a:xfrm>
            <a:off x="1479589" y="1894573"/>
            <a:ext cx="4616411" cy="3769894"/>
          </a:xfrm>
          <a:prstGeom prst="rect">
            <a:avLst/>
          </a:prstGeom>
        </p:spPr>
      </p:pic>
      <p:pic>
        <p:nvPicPr>
          <p:cNvPr id="8" name="Picture 7" descr="Chart, bar chart, box and whisker chart&#10;&#10;Description automatically generated">
            <a:extLst>
              <a:ext uri="{FF2B5EF4-FFF2-40B4-BE49-F238E27FC236}">
                <a16:creationId xmlns:a16="http://schemas.microsoft.com/office/drawing/2014/main" id="{6686579B-3DF2-5646-A938-FB97DB9D79FD}"/>
              </a:ext>
            </a:extLst>
          </p:cNvPr>
          <p:cNvPicPr>
            <a:picLocks noChangeAspect="1"/>
          </p:cNvPicPr>
          <p:nvPr/>
        </p:nvPicPr>
        <p:blipFill>
          <a:blip r:embed="rId4"/>
          <a:stretch>
            <a:fillRect/>
          </a:stretch>
        </p:blipFill>
        <p:spPr>
          <a:xfrm>
            <a:off x="6932637" y="2154862"/>
            <a:ext cx="4351648" cy="2233529"/>
          </a:xfrm>
          <a:prstGeom prst="rect">
            <a:avLst/>
          </a:prstGeom>
        </p:spPr>
      </p:pic>
      <p:sp>
        <p:nvSpPr>
          <p:cNvPr id="9" name="Rectangle 8">
            <a:extLst>
              <a:ext uri="{FF2B5EF4-FFF2-40B4-BE49-F238E27FC236}">
                <a16:creationId xmlns:a16="http://schemas.microsoft.com/office/drawing/2014/main" id="{802EA63E-11C8-034C-A191-DD61A6397275}"/>
              </a:ext>
            </a:extLst>
          </p:cNvPr>
          <p:cNvSpPr/>
          <p:nvPr/>
        </p:nvSpPr>
        <p:spPr>
          <a:xfrm>
            <a:off x="1050880" y="5722111"/>
            <a:ext cx="5556013" cy="923330"/>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Violation of  the two Assumptions:</a:t>
            </a:r>
            <a:r>
              <a:rPr lang="en-US" dirty="0">
                <a:latin typeface="Times New Roman" panose="02020603050405020304" pitchFamily="18" charset="0"/>
                <a:cs typeface="Times New Roman" panose="02020603050405020304" pitchFamily="18" charset="0"/>
              </a:rPr>
              <a:t> Comparison between the ground-truth rank and the proxy-estimated rank in simulations with or without violation of the assumptions.</a:t>
            </a:r>
            <a:endParaRPr lang="en-US"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04E4BC7-1549-F045-B107-065A520DB509}"/>
              </a:ext>
            </a:extLst>
          </p:cNvPr>
          <p:cNvSpPr/>
          <p:nvPr/>
        </p:nvSpPr>
        <p:spPr>
          <a:xfrm>
            <a:off x="6789473" y="5731816"/>
            <a:ext cx="4832228" cy="923330"/>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Unobserved-confounding analysis</a:t>
            </a:r>
            <a:r>
              <a:rPr lang="en-US" dirty="0">
                <a:latin typeface="Times New Roman" panose="02020603050405020304" pitchFamily="18" charset="0"/>
                <a:cs typeface="Times New Roman" panose="02020603050405020304" pitchFamily="18" charset="0"/>
              </a:rPr>
              <a:t>: Comparison between estimated causal effect with and without unobserved confounding, for two causal models. </a:t>
            </a:r>
            <a:endParaRPr lang="en-US" b="1"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E56A07D-7514-694E-82CE-0EB30E3FF70D}"/>
              </a:ext>
            </a:extLst>
          </p:cNvPr>
          <p:cNvSpPr/>
          <p:nvPr/>
        </p:nvSpPr>
        <p:spPr>
          <a:xfrm>
            <a:off x="6941604" y="4388391"/>
            <a:ext cx="4616412"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IPTW-LR is less sensitive to unobserved confounding. Box plots are for 5 runs with different degrees of confounding.</a:t>
            </a:r>
          </a:p>
        </p:txBody>
      </p:sp>
      <p:cxnSp>
        <p:nvCxnSpPr>
          <p:cNvPr id="13" name="Straight Connector 12">
            <a:extLst>
              <a:ext uri="{FF2B5EF4-FFF2-40B4-BE49-F238E27FC236}">
                <a16:creationId xmlns:a16="http://schemas.microsoft.com/office/drawing/2014/main" id="{98832778-A276-5E47-AC58-615F8241293C}"/>
              </a:ext>
            </a:extLst>
          </p:cNvPr>
          <p:cNvCxnSpPr>
            <a:cxnSpLocks/>
          </p:cNvCxnSpPr>
          <p:nvPr/>
        </p:nvCxnSpPr>
        <p:spPr>
          <a:xfrm>
            <a:off x="6593310" y="2033337"/>
            <a:ext cx="0" cy="40185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647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11</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(Real data)</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9810604" cy="4428753"/>
          </a:xfrm>
        </p:spPr>
        <p:txBody>
          <a:bodyPr/>
          <a:lstStyle/>
          <a:p>
            <a:r>
              <a:rPr lang="en-US" dirty="0">
                <a:latin typeface="Times New Roman" panose="02020603050405020304" pitchFamily="18" charset="0"/>
                <a:cs typeface="Times New Roman" panose="02020603050405020304" pitchFamily="18" charset="0"/>
              </a:rPr>
              <a:t>Real-world data: Product recommendation in a large software ecosystem.</a:t>
            </a:r>
          </a:p>
        </p:txBody>
      </p:sp>
      <p:sp>
        <p:nvSpPr>
          <p:cNvPr id="9" name="Rectangle 8">
            <a:extLst>
              <a:ext uri="{FF2B5EF4-FFF2-40B4-BE49-F238E27FC236}">
                <a16:creationId xmlns:a16="http://schemas.microsoft.com/office/drawing/2014/main" id="{838B83B6-6AA3-7548-B2C1-A27CD249F521}"/>
              </a:ext>
            </a:extLst>
          </p:cNvPr>
          <p:cNvSpPr/>
          <p:nvPr/>
        </p:nvSpPr>
        <p:spPr>
          <a:xfrm>
            <a:off x="1050879" y="1819542"/>
            <a:ext cx="10222710" cy="4955203"/>
          </a:xfrm>
          <a:prstGeom prst="rect">
            <a:avLst/>
          </a:prstGeom>
        </p:spPr>
        <p:txBody>
          <a:bodyPr wrap="square">
            <a:spAutoFit/>
          </a:bodyPr>
          <a:lstStyle/>
          <a:p>
            <a:pPr marL="285750" lvl="0" indent="-285750">
              <a:lnSpc>
                <a:spcPct val="110000"/>
              </a:lnSpc>
              <a:spcBef>
                <a:spcPct val="20000"/>
              </a:spcBef>
              <a:spcAft>
                <a:spcPts val="600"/>
              </a:spcAft>
              <a:buClr>
                <a:schemeClr val="tx1"/>
              </a:buClr>
              <a:buSzPct val="80000"/>
              <a:buFont typeface="Wingdings 3" panose="05040102010807070707" pitchFamily="18" charset="2"/>
              <a:buChar char=""/>
              <a:defRPr/>
            </a:pPr>
            <a:r>
              <a:rPr lang="en-US" dirty="0">
                <a:latin typeface="Times New Roman" panose="02020603050405020304" pitchFamily="18" charset="0"/>
                <a:cs typeface="Times New Roman" panose="02020603050405020304" pitchFamily="18" charset="0"/>
              </a:rPr>
              <a:t>Experimental setup:</a:t>
            </a:r>
          </a:p>
          <a:p>
            <a:pPr marL="742950" lvl="1" indent="-28575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Treatment window: 3/29/2019 – 4/27/2019 (1 month)                 Extract proxy treatment assignments.</a:t>
            </a:r>
          </a:p>
          <a:p>
            <a:pPr marL="742950" lvl="1" indent="-28575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Pre-Treatment window: 3/22/2019 – 3/28/2019 (1 week)            Extract confounding factors.</a:t>
            </a:r>
          </a:p>
          <a:p>
            <a:pPr marL="742950" lvl="1" indent="-28575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Post-Treatment window: 4/28/2019 – 5/24/2019 (4 weeks)         Extract outcome measures.</a:t>
            </a:r>
          </a:p>
          <a:p>
            <a:pPr marL="285750" indent="-285750">
              <a:lnSpc>
                <a:spcPct val="110000"/>
              </a:lnSpc>
              <a:spcBef>
                <a:spcPct val="20000"/>
              </a:spcBef>
              <a:spcAft>
                <a:spcPts val="600"/>
              </a:spcAft>
              <a:buClr>
                <a:schemeClr val="tx1"/>
              </a:buClr>
              <a:buSzPct val="80000"/>
              <a:buFont typeface="Wingdings 3" panose="05040102010807070707" pitchFamily="18" charset="2"/>
              <a:buChar char=""/>
              <a:defRPr/>
            </a:pPr>
            <a:r>
              <a:rPr lang="en-US" dirty="0">
                <a:latin typeface="Times New Roman" panose="02020603050405020304" pitchFamily="18" charset="0"/>
                <a:cs typeface="Times New Roman" panose="02020603050405020304" pitchFamily="18" charset="0"/>
              </a:rPr>
              <a:t>Split treatment:</a:t>
            </a:r>
          </a:p>
          <a:p>
            <a:pPr marL="800100" lvl="1" indent="-34290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ea typeface="Apple Symbols" panose="02000000000000000000" pitchFamily="2" charset="-79"/>
                <a:cs typeface="Times New Roman" panose="02020603050405020304" pitchFamily="18" charset="0"/>
              </a:rPr>
              <a:t>Proxy treatment A: 1</a:t>
            </a:r>
            <a:r>
              <a:rPr lang="en-US" baseline="30000" dirty="0">
                <a:latin typeface="Times New Roman" panose="02020603050405020304" pitchFamily="18" charset="0"/>
                <a:ea typeface="Apple Symbols" panose="02000000000000000000" pitchFamily="2" charset="-79"/>
                <a:cs typeface="Times New Roman" panose="02020603050405020304" pitchFamily="18" charset="0"/>
              </a:rPr>
              <a:t>st</a:t>
            </a:r>
            <a:r>
              <a:rPr lang="en-US" dirty="0">
                <a:latin typeface="Times New Roman" panose="02020603050405020304" pitchFamily="18" charset="0"/>
                <a:ea typeface="Apple Symbols" panose="02000000000000000000" pitchFamily="2" charset="-79"/>
                <a:cs typeface="Times New Roman" panose="02020603050405020304" pitchFamily="18" charset="0"/>
              </a:rPr>
              <a:t> use of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the</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product</a:t>
            </a:r>
            <a:r>
              <a:rPr lang="en-US" dirty="0">
                <a:latin typeface="Times New Roman" panose="02020603050405020304" pitchFamily="18" charset="0"/>
                <a:ea typeface="Apple Symbols" panose="02000000000000000000" pitchFamily="2" charset="-79"/>
                <a:cs typeface="Times New Roman" panose="02020603050405020304" pitchFamily="18" charset="0"/>
              </a:rPr>
              <a:t> in Treatment window</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a:t>
            </a:r>
          </a:p>
          <a:p>
            <a:pPr marL="800100" lvl="1" indent="-342900">
              <a:spcBef>
                <a:spcPct val="20000"/>
              </a:spcBef>
              <a:spcAft>
                <a:spcPts val="600"/>
              </a:spcAft>
              <a:buClr>
                <a:schemeClr val="tx1"/>
              </a:buClr>
              <a:buSzPct val="80000"/>
              <a:buFont typeface="Arial" panose="020B0604020202020204" pitchFamily="34" charset="0"/>
              <a:buChar char="•"/>
              <a:defRPr/>
            </a:pP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Outcome Y: Sustained usage of the recommended product</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in</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Post-treatment</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window</a:t>
            </a:r>
            <a:endParaRPr lang="en-US" dirty="0">
              <a:latin typeface="Times New Roman" panose="02020603050405020304" pitchFamily="18" charset="0"/>
              <a:cs typeface="Times New Roman" panose="02020603050405020304" pitchFamily="18" charset="0"/>
            </a:endParaRPr>
          </a:p>
          <a:p>
            <a:pPr marL="285750" lvl="0" indent="-285750">
              <a:lnSpc>
                <a:spcPct val="110000"/>
              </a:lnSpc>
              <a:spcBef>
                <a:spcPct val="20000"/>
              </a:spcBef>
              <a:spcAft>
                <a:spcPts val="600"/>
              </a:spcAft>
              <a:buClr>
                <a:schemeClr val="tx1"/>
              </a:buClr>
              <a:buSzPct val="80000"/>
              <a:buFont typeface="Wingdings 3" panose="05040102010807070707" pitchFamily="18" charset="2"/>
              <a:buChar char=""/>
              <a:defRPr/>
            </a:pPr>
            <a:r>
              <a:rPr lang="en-US" dirty="0">
                <a:latin typeface="Times New Roman" panose="02020603050405020304" pitchFamily="18" charset="0"/>
                <a:cs typeface="Times New Roman" panose="02020603050405020304" pitchFamily="18" charset="0"/>
              </a:rPr>
              <a:t>Data description:</a:t>
            </a:r>
          </a:p>
          <a:p>
            <a:pPr marL="800100" lvl="1" indent="-34290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Observational data: 2.2M</a:t>
            </a:r>
          </a:p>
          <a:p>
            <a:pPr marL="1257300" lvl="2" indent="-34290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2.3% used the product in the Treatment window</a:t>
            </a:r>
          </a:p>
          <a:p>
            <a:pPr marL="800100" lvl="1" indent="-34290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Experimental data (Timeline aligned): 1.1M </a:t>
            </a:r>
          </a:p>
          <a:p>
            <a:pPr marL="1257300" lvl="2" indent="-342900">
              <a:spcBef>
                <a:spcPct val="20000"/>
              </a:spcBef>
              <a:spcAft>
                <a:spcPts val="600"/>
              </a:spcAft>
              <a:buClr>
                <a:schemeClr val="tx1"/>
              </a:buClr>
              <a:buSzPct val="80000"/>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66.1% exposed to Z, 5.7% vs. 5.3% used the product from the exposed vs. unexposed group</a:t>
            </a:r>
          </a:p>
        </p:txBody>
      </p:sp>
      <p:sp>
        <p:nvSpPr>
          <p:cNvPr id="6" name="Right Arrow 5">
            <a:extLst>
              <a:ext uri="{FF2B5EF4-FFF2-40B4-BE49-F238E27FC236}">
                <a16:creationId xmlns:a16="http://schemas.microsoft.com/office/drawing/2014/main" id="{4AFA6116-2C3B-B34E-9855-C895EDED6D2E}"/>
              </a:ext>
            </a:extLst>
          </p:cNvPr>
          <p:cNvSpPr/>
          <p:nvPr/>
        </p:nvSpPr>
        <p:spPr>
          <a:xfrm>
            <a:off x="7328934" y="2349170"/>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E62924BE-6A99-0748-91D7-17A5CBB74BF4}"/>
              </a:ext>
            </a:extLst>
          </p:cNvPr>
          <p:cNvSpPr/>
          <p:nvPr/>
        </p:nvSpPr>
        <p:spPr>
          <a:xfrm>
            <a:off x="7328934" y="2750834"/>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C7452888-36A5-A548-AB65-3055022F6EA1}"/>
              </a:ext>
            </a:extLst>
          </p:cNvPr>
          <p:cNvSpPr/>
          <p:nvPr/>
        </p:nvSpPr>
        <p:spPr>
          <a:xfrm>
            <a:off x="7337186" y="3136171"/>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0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12</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(Real data)</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10415216" cy="5200818"/>
          </a:xfrm>
        </p:spPr>
        <p:txBody>
          <a:bodyPr>
            <a:normAutofit/>
          </a:bodyPr>
          <a:lstStyle/>
          <a:p>
            <a:r>
              <a:rPr lang="en-US" dirty="0">
                <a:latin typeface="Times New Roman" panose="02020603050405020304" pitchFamily="18" charset="0"/>
                <a:cs typeface="Times New Roman" panose="02020603050405020304" pitchFamily="18" charset="0"/>
              </a:rPr>
              <a:t>RMSE of outcome prediction from the baseline models.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3" name="Picture 2" descr="Chart, bar chart&#10;&#10;Description automatically generated">
            <a:extLst>
              <a:ext uri="{FF2B5EF4-FFF2-40B4-BE49-F238E27FC236}">
                <a16:creationId xmlns:a16="http://schemas.microsoft.com/office/drawing/2014/main" id="{A250D8C4-1EBA-F640-9B3F-8049CD0FE096}"/>
              </a:ext>
            </a:extLst>
          </p:cNvPr>
          <p:cNvPicPr>
            <a:picLocks noChangeAspect="1"/>
          </p:cNvPicPr>
          <p:nvPr/>
        </p:nvPicPr>
        <p:blipFill>
          <a:blip r:embed="rId3"/>
          <a:stretch>
            <a:fillRect/>
          </a:stretch>
        </p:blipFill>
        <p:spPr>
          <a:xfrm>
            <a:off x="1773044" y="1903396"/>
            <a:ext cx="8892277" cy="3372933"/>
          </a:xfrm>
          <a:prstGeom prst="rect">
            <a:avLst/>
          </a:prstGeom>
        </p:spPr>
      </p:pic>
      <p:sp>
        <p:nvSpPr>
          <p:cNvPr id="5" name="Rectangle 4">
            <a:extLst>
              <a:ext uri="{FF2B5EF4-FFF2-40B4-BE49-F238E27FC236}">
                <a16:creationId xmlns:a16="http://schemas.microsoft.com/office/drawing/2014/main" id="{ABDED633-FC20-2742-ADE3-2F49F0A5B0EC}"/>
              </a:ext>
            </a:extLst>
          </p:cNvPr>
          <p:cNvSpPr/>
          <p:nvPr/>
        </p:nvSpPr>
        <p:spPr>
          <a:xfrm>
            <a:off x="2202817" y="5191278"/>
            <a:ext cx="9055647" cy="1384995"/>
          </a:xfrm>
          <a:prstGeom prst="rect">
            <a:avLst/>
          </a:prstGeom>
        </p:spPr>
        <p:txBody>
          <a:bodyPr wrap="square">
            <a:spAutoFit/>
          </a:bodyPr>
          <a:lstStyle/>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FTR (Fast-Tree Regression): An efficient tree regression with gradient boosting</a:t>
            </a:r>
          </a:p>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FFR (Fast-Forest Regression): An efficient random forest regression using the Fast-Tree learners. </a:t>
            </a:r>
          </a:p>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PR (Poisson Regression): A linear regression with respect to minimizing Poisson loss instead of mean squared errors. </a:t>
            </a:r>
          </a:p>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CNN (Convolutional Neural Network): A 2-layer 1-D convolutional network with Poisson loss.</a:t>
            </a:r>
          </a:p>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Features-25 and Features-106: two static feature sets</a:t>
            </a:r>
          </a:p>
          <a:p>
            <a:pPr marL="285750" indent="-285750">
              <a:buFont typeface="Wingdings" pitchFamily="2" charset="2"/>
              <a:buChar char="§"/>
            </a:pPr>
            <a:r>
              <a:rPr lang="en-US" sz="1400" dirty="0">
                <a:latin typeface="Times New Roman" panose="02020603050405020304" pitchFamily="18" charset="0"/>
                <a:cs typeface="Times New Roman" panose="02020603050405020304" pitchFamily="18" charset="0"/>
              </a:rPr>
              <a:t>Features-25-Seq and Features-106-Seq: two aggregated sequential feature sets</a:t>
            </a:r>
          </a:p>
        </p:txBody>
      </p:sp>
    </p:spTree>
    <p:extLst>
      <p:ext uri="{BB962C8B-B14F-4D97-AF65-F5344CB8AC3E}">
        <p14:creationId xmlns:p14="http://schemas.microsoft.com/office/powerpoint/2010/main" val="86140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13</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(Real data)</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10415216" cy="4149260"/>
          </a:xfrm>
        </p:spPr>
        <p:txBody>
          <a:bodyPr>
            <a:normAutofit/>
          </a:bodyPr>
          <a:lstStyle/>
          <a:p>
            <a:r>
              <a:rPr lang="en-US" dirty="0">
                <a:latin typeface="Times New Roman" panose="02020603050405020304" pitchFamily="18" charset="0"/>
                <a:cs typeface="Times New Roman" panose="02020603050405020304" pitchFamily="18" charset="0"/>
              </a:rPr>
              <a:t>Sensitivity analysis (unobserved confounding)</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6" name="Picture 5" descr="Chart, waterfall chart&#10;&#10;Description automatically generated">
            <a:extLst>
              <a:ext uri="{FF2B5EF4-FFF2-40B4-BE49-F238E27FC236}">
                <a16:creationId xmlns:a16="http://schemas.microsoft.com/office/drawing/2014/main" id="{9298E522-AD18-5147-9D23-EC62338FD31E}"/>
              </a:ext>
            </a:extLst>
          </p:cNvPr>
          <p:cNvPicPr>
            <a:picLocks noChangeAspect="1"/>
          </p:cNvPicPr>
          <p:nvPr/>
        </p:nvPicPr>
        <p:blipFill>
          <a:blip r:embed="rId3"/>
          <a:stretch>
            <a:fillRect/>
          </a:stretch>
        </p:blipFill>
        <p:spPr>
          <a:xfrm>
            <a:off x="1173791" y="2071063"/>
            <a:ext cx="8337550" cy="3651157"/>
          </a:xfrm>
          <a:prstGeom prst="rect">
            <a:avLst/>
          </a:prstGeom>
        </p:spPr>
      </p:pic>
      <p:sp>
        <p:nvSpPr>
          <p:cNvPr id="9" name="Rectangle 8">
            <a:extLst>
              <a:ext uri="{FF2B5EF4-FFF2-40B4-BE49-F238E27FC236}">
                <a16:creationId xmlns:a16="http://schemas.microsoft.com/office/drawing/2014/main" id="{8D5AA549-4DFE-9C45-8738-BD3B0492F86A}"/>
              </a:ext>
            </a:extLst>
          </p:cNvPr>
          <p:cNvSpPr/>
          <p:nvPr/>
        </p:nvSpPr>
        <p:spPr>
          <a:xfrm>
            <a:off x="1452570" y="5570275"/>
            <a:ext cx="8833659"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Fraction of the top 50-percentile individuals that remain in the top 50-percentile after adding an observed confounder. Box plots are for 3 runs with different degrees of confounding.</a:t>
            </a:r>
          </a:p>
        </p:txBody>
      </p:sp>
      <p:sp>
        <p:nvSpPr>
          <p:cNvPr id="10" name="Rectangle 9">
            <a:extLst>
              <a:ext uri="{FF2B5EF4-FFF2-40B4-BE49-F238E27FC236}">
                <a16:creationId xmlns:a16="http://schemas.microsoft.com/office/drawing/2014/main" id="{29F2DDEA-0496-5C49-99BD-198C28457B23}"/>
              </a:ext>
            </a:extLst>
          </p:cNvPr>
          <p:cNvSpPr/>
          <p:nvPr/>
        </p:nvSpPr>
        <p:spPr>
          <a:xfrm>
            <a:off x="1732542" y="2071063"/>
            <a:ext cx="582733" cy="3258926"/>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79788-4961-3442-A178-24895C75944D}"/>
              </a:ext>
            </a:extLst>
          </p:cNvPr>
          <p:cNvSpPr/>
          <p:nvPr/>
        </p:nvSpPr>
        <p:spPr>
          <a:xfrm>
            <a:off x="8797883" y="2071063"/>
            <a:ext cx="582733" cy="32589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92D7FC-EB22-074C-8916-3B15A61F2103}"/>
              </a:ext>
            </a:extLst>
          </p:cNvPr>
          <p:cNvSpPr/>
          <p:nvPr/>
        </p:nvSpPr>
        <p:spPr>
          <a:xfrm>
            <a:off x="2342152" y="3700526"/>
            <a:ext cx="2891595" cy="738664"/>
          </a:xfrm>
          <a:prstGeom prst="rect">
            <a:avLst/>
          </a:prstGeom>
          <a:solidFill>
            <a:schemeClr val="bg1"/>
          </a:solidFill>
        </p:spPr>
        <p:txBody>
          <a:bodyPr wrap="square">
            <a:spAutoFit/>
          </a:bodyPr>
          <a:lstStyle/>
          <a:p>
            <a:pPr marL="285750" indent="-285750">
              <a:buFont typeface="Wingdings" pitchFamily="2" charset="2"/>
              <a:buChar char="ü"/>
            </a:pPr>
            <a:r>
              <a:rPr lang="en-US" sz="1400" dirty="0">
                <a:solidFill>
                  <a:srgbClr val="00B0F0"/>
                </a:solidFill>
                <a:latin typeface="Times New Roman" panose="02020603050405020304" pitchFamily="18" charset="0"/>
                <a:cs typeface="Times New Roman" panose="02020603050405020304" pitchFamily="18" charset="0"/>
              </a:rPr>
              <a:t>Most consistent in ranking;</a:t>
            </a:r>
          </a:p>
          <a:p>
            <a:pPr marL="285750" indent="-285750">
              <a:buFont typeface="Wingdings" pitchFamily="2" charset="2"/>
              <a:buChar char="ü"/>
            </a:pPr>
            <a:r>
              <a:rPr lang="en-US" sz="1400" dirty="0">
                <a:solidFill>
                  <a:srgbClr val="00B0F0"/>
                </a:solidFill>
                <a:latin typeface="Times New Roman" panose="02020603050405020304" pitchFamily="18" charset="0"/>
                <a:cs typeface="Times New Roman" panose="02020603050405020304" pitchFamily="18" charset="0"/>
              </a:rPr>
              <a:t>Least sensitive to the varying degrees of effect on A and Y</a:t>
            </a:r>
          </a:p>
        </p:txBody>
      </p:sp>
      <p:sp>
        <p:nvSpPr>
          <p:cNvPr id="13" name="Rectangle 12">
            <a:extLst>
              <a:ext uri="{FF2B5EF4-FFF2-40B4-BE49-F238E27FC236}">
                <a16:creationId xmlns:a16="http://schemas.microsoft.com/office/drawing/2014/main" id="{50560C18-E812-E846-899F-7E9B2B46A076}"/>
              </a:ext>
            </a:extLst>
          </p:cNvPr>
          <p:cNvSpPr/>
          <p:nvPr/>
        </p:nvSpPr>
        <p:spPr>
          <a:xfrm>
            <a:off x="9394169" y="3896641"/>
            <a:ext cx="2797831" cy="738664"/>
          </a:xfrm>
          <a:prstGeom prst="rect">
            <a:avLst/>
          </a:prstGeom>
        </p:spPr>
        <p:txBody>
          <a:bodyPr wrap="square">
            <a:spAutoFit/>
          </a:bodyPr>
          <a:lstStyle/>
          <a:p>
            <a:pPr marL="285750" indent="-285750">
              <a:buFont typeface="Courier New" panose="02070309020205020404" pitchFamily="49" charset="0"/>
              <a:buChar char="o"/>
            </a:pPr>
            <a:r>
              <a:rPr lang="en-US" sz="1400" dirty="0">
                <a:solidFill>
                  <a:srgbClr val="C00000"/>
                </a:solidFill>
                <a:latin typeface="Times New Roman" panose="02020603050405020304" pitchFamily="18" charset="0"/>
                <a:cs typeface="Times New Roman" panose="02020603050405020304" pitchFamily="18" charset="0"/>
              </a:rPr>
              <a:t>Least consistent in ranking;</a:t>
            </a:r>
          </a:p>
          <a:p>
            <a:pPr marL="285750" indent="-285750">
              <a:buFont typeface="Courier New" panose="02070309020205020404" pitchFamily="49" charset="0"/>
              <a:buChar char="o"/>
            </a:pPr>
            <a:r>
              <a:rPr lang="en-US" sz="1400" dirty="0">
                <a:solidFill>
                  <a:srgbClr val="C00000"/>
                </a:solidFill>
                <a:latin typeface="Times New Roman" panose="02020603050405020304" pitchFamily="18" charset="0"/>
                <a:cs typeface="Times New Roman" panose="02020603050405020304" pitchFamily="18" charset="0"/>
              </a:rPr>
              <a:t>Most sensitive to the varying degrees of effect on A and Y</a:t>
            </a:r>
          </a:p>
        </p:txBody>
      </p:sp>
    </p:spTree>
    <p:extLst>
      <p:ext uri="{BB962C8B-B14F-4D97-AF65-F5344CB8AC3E}">
        <p14:creationId xmlns:p14="http://schemas.microsoft.com/office/powerpoint/2010/main" val="326746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14</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(Real data)</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10415216" cy="4149260"/>
          </a:xfrm>
        </p:spPr>
        <p:txBody>
          <a:bodyPr>
            <a:normAutofit/>
          </a:bodyPr>
          <a:lstStyle/>
          <a:p>
            <a:r>
              <a:rPr lang="en-US" dirty="0">
                <a:latin typeface="Times New Roman" panose="02020603050405020304" pitchFamily="18" charset="0"/>
                <a:cs typeface="Times New Roman" panose="02020603050405020304" pitchFamily="18" charset="0"/>
              </a:rPr>
              <a:t>Validation on experimental data</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6BCABDD-B5A8-9542-BC16-1B832E8092F2}"/>
              </a:ext>
            </a:extLst>
          </p:cNvPr>
          <p:cNvSpPr/>
          <p:nvPr/>
        </p:nvSpPr>
        <p:spPr>
          <a:xfrm>
            <a:off x="3292642" y="1774811"/>
            <a:ext cx="5606715" cy="369332"/>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rPr>
              <a:t>Best model (IPTW-FFR) picked by the sensitivity analysis</a:t>
            </a:r>
          </a:p>
        </p:txBody>
      </p:sp>
      <p:grpSp>
        <p:nvGrpSpPr>
          <p:cNvPr id="2" name="Group 1">
            <a:extLst>
              <a:ext uri="{FF2B5EF4-FFF2-40B4-BE49-F238E27FC236}">
                <a16:creationId xmlns:a16="http://schemas.microsoft.com/office/drawing/2014/main" id="{8F2FF543-5C87-E34B-98C2-C5E3711C860E}"/>
              </a:ext>
            </a:extLst>
          </p:cNvPr>
          <p:cNvGrpSpPr/>
          <p:nvPr/>
        </p:nvGrpSpPr>
        <p:grpSpPr>
          <a:xfrm>
            <a:off x="1666305" y="2066993"/>
            <a:ext cx="9515189" cy="3396958"/>
            <a:chOff x="1666305" y="2438053"/>
            <a:chExt cx="9515189" cy="3396958"/>
          </a:xfrm>
        </p:grpSpPr>
        <p:pic>
          <p:nvPicPr>
            <p:cNvPr id="15" name="Picture 14" descr="Chart, scatter chart, box and whisker chart&#10;&#10;Description automatically generated">
              <a:extLst>
                <a:ext uri="{FF2B5EF4-FFF2-40B4-BE49-F238E27FC236}">
                  <a16:creationId xmlns:a16="http://schemas.microsoft.com/office/drawing/2014/main" id="{39ADCE7D-B82C-6F46-AAC9-1270D62D8C76}"/>
                </a:ext>
              </a:extLst>
            </p:cNvPr>
            <p:cNvPicPr>
              <a:picLocks noChangeAspect="1"/>
            </p:cNvPicPr>
            <p:nvPr/>
          </p:nvPicPr>
          <p:blipFill>
            <a:blip r:embed="rId3"/>
            <a:stretch>
              <a:fillRect/>
            </a:stretch>
          </p:blipFill>
          <p:spPr>
            <a:xfrm>
              <a:off x="1666305" y="2438053"/>
              <a:ext cx="9199145" cy="3396958"/>
            </a:xfrm>
            <a:prstGeom prst="rect">
              <a:avLst/>
            </a:prstGeom>
          </p:spPr>
        </p:pic>
        <p:sp>
          <p:nvSpPr>
            <p:cNvPr id="17" name="Rectangle 16">
              <a:extLst>
                <a:ext uri="{FF2B5EF4-FFF2-40B4-BE49-F238E27FC236}">
                  <a16:creationId xmlns:a16="http://schemas.microsoft.com/office/drawing/2014/main" id="{7395E418-C763-2B42-9896-8C887D7A7372}"/>
                </a:ext>
              </a:extLst>
            </p:cNvPr>
            <p:cNvSpPr/>
            <p:nvPr/>
          </p:nvSpPr>
          <p:spPr>
            <a:xfrm>
              <a:off x="9482138" y="2578075"/>
              <a:ext cx="1208985"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(Non-causal)</a:t>
              </a:r>
            </a:p>
          </p:txBody>
        </p:sp>
        <p:sp>
          <p:nvSpPr>
            <p:cNvPr id="18" name="Rectangle 17">
              <a:extLst>
                <a:ext uri="{FF2B5EF4-FFF2-40B4-BE49-F238E27FC236}">
                  <a16:creationId xmlns:a16="http://schemas.microsoft.com/office/drawing/2014/main" id="{4F7727FD-078A-0F48-A21B-36A85ED1E8C2}"/>
                </a:ext>
              </a:extLst>
            </p:cNvPr>
            <p:cNvSpPr/>
            <p:nvPr/>
          </p:nvSpPr>
          <p:spPr>
            <a:xfrm>
              <a:off x="2355674" y="4344503"/>
              <a:ext cx="2974316" cy="738664"/>
            </a:xfrm>
            <a:prstGeom prst="rect">
              <a:avLst/>
            </a:prstGeom>
            <a:solidFill>
              <a:schemeClr val="bg1"/>
            </a:solidFill>
          </p:spPr>
          <p:txBody>
            <a:bodyPr wrap="square">
              <a:spAutoFit/>
            </a:bodyPr>
            <a:lstStyle/>
            <a:p>
              <a:pPr marL="285750" indent="-285750">
                <a:buFont typeface="Wingdings" pitchFamily="2" charset="2"/>
                <a:buChar char="ü"/>
              </a:pPr>
              <a:r>
                <a:rPr lang="en-US" sz="1400" b="1" dirty="0">
                  <a:solidFill>
                    <a:srgbClr val="00B0F0"/>
                  </a:solidFill>
                  <a:latin typeface="Times New Roman" panose="02020603050405020304" pitchFamily="18" charset="0"/>
                  <a:cs typeface="Times New Roman" panose="02020603050405020304" pitchFamily="18" charset="0"/>
                </a:rPr>
                <a:t>Left</a:t>
              </a:r>
              <a:r>
                <a:rPr lang="en-US" sz="1400" dirty="0">
                  <a:solidFill>
                    <a:srgbClr val="00B0F0"/>
                  </a:solidFill>
                  <a:latin typeface="Times New Roman" panose="02020603050405020304" pitchFamily="18" charset="0"/>
                  <a:cs typeface="Times New Roman" panose="02020603050405020304" pitchFamily="18" charset="0"/>
                </a:rPr>
                <a:t> is consistently (mostly significantly) lower than </a:t>
              </a:r>
              <a:r>
                <a:rPr lang="en-US" sz="1400" b="1" dirty="0">
                  <a:solidFill>
                    <a:srgbClr val="00B0F0"/>
                  </a:solidFill>
                  <a:latin typeface="Times New Roman" panose="02020603050405020304" pitchFamily="18" charset="0"/>
                  <a:cs typeface="Times New Roman" panose="02020603050405020304" pitchFamily="18" charset="0"/>
                </a:rPr>
                <a:t>Right</a:t>
              </a:r>
              <a:r>
                <a:rPr lang="en-US" sz="1400" dirty="0">
                  <a:solidFill>
                    <a:srgbClr val="00B0F0"/>
                  </a:solidFill>
                  <a:latin typeface="Times New Roman" panose="02020603050405020304" pitchFamily="18" charset="0"/>
                  <a:cs typeface="Times New Roman" panose="02020603050405020304" pitchFamily="18" charset="0"/>
                </a:rPr>
                <a:t> across all the k quantiles. </a:t>
              </a:r>
            </a:p>
          </p:txBody>
        </p:sp>
        <p:sp>
          <p:nvSpPr>
            <p:cNvPr id="19" name="Rectangle 18">
              <a:extLst>
                <a:ext uri="{FF2B5EF4-FFF2-40B4-BE49-F238E27FC236}">
                  <a16:creationId xmlns:a16="http://schemas.microsoft.com/office/drawing/2014/main" id="{25F7D49D-633C-B649-983E-C2D89FE6ED43}"/>
                </a:ext>
              </a:extLst>
            </p:cNvPr>
            <p:cNvSpPr/>
            <p:nvPr/>
          </p:nvSpPr>
          <p:spPr>
            <a:xfrm>
              <a:off x="7782782" y="3025874"/>
              <a:ext cx="3398712" cy="738664"/>
            </a:xfrm>
            <a:prstGeom prst="rect">
              <a:avLst/>
            </a:prstGeom>
            <a:solidFill>
              <a:schemeClr val="bg1"/>
            </a:solidFill>
          </p:spPr>
          <p:txBody>
            <a:bodyPr wrap="square">
              <a:spAutoFit/>
            </a:bodyPr>
            <a:lstStyle/>
            <a:p>
              <a:pPr marL="285750" indent="-285750">
                <a:buFont typeface="Courier New" panose="02070309020205020404" pitchFamily="49" charset="0"/>
                <a:buChar char="o"/>
              </a:pPr>
              <a:r>
                <a:rPr lang="en-US" sz="1400" b="1" dirty="0">
                  <a:solidFill>
                    <a:srgbClr val="C00000"/>
                  </a:solidFill>
                  <a:latin typeface="Times New Roman" panose="02020603050405020304" pitchFamily="18" charset="0"/>
                  <a:cs typeface="Times New Roman" panose="02020603050405020304" pitchFamily="18" charset="0"/>
                </a:rPr>
                <a:t>Left</a:t>
              </a:r>
              <a:r>
                <a:rPr lang="en-US" sz="1400" dirty="0">
                  <a:solidFill>
                    <a:srgbClr val="C00000"/>
                  </a:solidFill>
                  <a:latin typeface="Times New Roman" panose="02020603050405020304" pitchFamily="18" charset="0"/>
                  <a:cs typeface="Times New Roman" panose="02020603050405020304" pitchFamily="18" charset="0"/>
                </a:rPr>
                <a:t> is NOT consistently (NOT significantly) lower than </a:t>
              </a:r>
              <a:r>
                <a:rPr lang="en-US" sz="1400" b="1" dirty="0">
                  <a:solidFill>
                    <a:srgbClr val="C00000"/>
                  </a:solidFill>
                  <a:latin typeface="Times New Roman" panose="02020603050405020304" pitchFamily="18" charset="0"/>
                  <a:cs typeface="Times New Roman" panose="02020603050405020304" pitchFamily="18" charset="0"/>
                </a:rPr>
                <a:t>Right</a:t>
              </a:r>
              <a:r>
                <a:rPr lang="en-US" sz="1400" dirty="0">
                  <a:solidFill>
                    <a:srgbClr val="C00000"/>
                  </a:solidFill>
                  <a:latin typeface="Times New Roman" panose="02020603050405020304" pitchFamily="18" charset="0"/>
                  <a:cs typeface="Times New Roman" panose="02020603050405020304" pitchFamily="18" charset="0"/>
                </a:rPr>
                <a:t> across all the k quantiles. </a:t>
              </a:r>
            </a:p>
          </p:txBody>
        </p:sp>
      </p:grpSp>
      <p:sp>
        <p:nvSpPr>
          <p:cNvPr id="3" name="Rectangle 2">
            <a:extLst>
              <a:ext uri="{FF2B5EF4-FFF2-40B4-BE49-F238E27FC236}">
                <a16:creationId xmlns:a16="http://schemas.microsoft.com/office/drawing/2014/main" id="{300C56DB-97EE-8843-809A-67B2103EA690}"/>
              </a:ext>
            </a:extLst>
          </p:cNvPr>
          <p:cNvSpPr/>
          <p:nvPr/>
        </p:nvSpPr>
        <p:spPr>
          <a:xfrm>
            <a:off x="2620717" y="5361489"/>
            <a:ext cx="8170021" cy="1346331"/>
          </a:xfrm>
          <a:prstGeom prst="rect">
            <a:avLst/>
          </a:prstGeom>
        </p:spPr>
        <p:txBody>
          <a:bodyPr wrap="square">
            <a:spAutoFit/>
          </a:bodyPr>
          <a:lstStyle/>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Group ITE estimates by k quantiles and stratify each group into </a:t>
            </a:r>
            <a:r>
              <a:rPr lang="en-US" sz="1400" i="1" dirty="0">
                <a:latin typeface="Times New Roman" panose="02020603050405020304" pitchFamily="18" charset="0"/>
                <a:cs typeface="Times New Roman" panose="02020603050405020304" pitchFamily="18" charset="0"/>
              </a:rPr>
              <a:t>low</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left</a:t>
            </a:r>
            <a:r>
              <a:rPr lang="en-US" sz="1400" dirty="0">
                <a:latin typeface="Times New Roman" panose="02020603050405020304" pitchFamily="18" charset="0"/>
                <a:cs typeface="Times New Roman" panose="02020603050405020304" pitchFamily="18" charset="0"/>
              </a:rPr>
              <a:t>) and </a:t>
            </a:r>
            <a:r>
              <a:rPr lang="en-US" sz="1400" i="1" dirty="0">
                <a:latin typeface="Times New Roman" panose="02020603050405020304" pitchFamily="18" charset="0"/>
                <a:cs typeface="Times New Roman" panose="02020603050405020304" pitchFamily="18" charset="0"/>
              </a:rPr>
              <a:t>high</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right</a:t>
            </a:r>
            <a:r>
              <a:rPr lang="en-US" sz="1400" dirty="0">
                <a:latin typeface="Times New Roman" panose="02020603050405020304" pitchFamily="18" charset="0"/>
                <a:cs typeface="Times New Roman" panose="02020603050405020304" pitchFamily="18" charset="0"/>
              </a:rPr>
              <a:t>) subgroups.</a:t>
            </a:r>
          </a:p>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Given the subgroup assignment, run IV analysis on the experimental data.</a:t>
            </a:r>
          </a:p>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Use the ground-truth CATE (from IV analysis) to validate: </a:t>
            </a:r>
          </a:p>
          <a:p>
            <a:pPr lvl="1">
              <a:lnSpc>
                <a:spcPct val="150000"/>
              </a:lnSpc>
            </a:pPr>
            <a:r>
              <a:rPr lang="en-US" sz="1400" dirty="0">
                <a:latin typeface="Times New Roman" panose="02020603050405020304" pitchFamily="18" charset="0"/>
                <a:cs typeface="Times New Roman" panose="02020603050405020304" pitchFamily="18" charset="0"/>
              </a:rPr>
              <a:t>the </a:t>
            </a:r>
            <a:r>
              <a:rPr lang="en-US" sz="1400" i="1" dirty="0">
                <a:latin typeface="Times New Roman" panose="02020603050405020304" pitchFamily="18" charset="0"/>
                <a:cs typeface="Times New Roman" panose="02020603050405020304" pitchFamily="18" charset="0"/>
              </a:rPr>
              <a:t>low</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left</a:t>
            </a:r>
            <a:r>
              <a:rPr lang="en-US" sz="1400" dirty="0">
                <a:latin typeface="Times New Roman" panose="02020603050405020304" pitchFamily="18" charset="0"/>
                <a:cs typeface="Times New Roman" panose="02020603050405020304" pitchFamily="18" charset="0"/>
              </a:rPr>
              <a:t>) should be consistently </a:t>
            </a:r>
            <a:r>
              <a:rPr lang="en-US" sz="1400" b="1" dirty="0">
                <a:latin typeface="Times New Roman" panose="02020603050405020304" pitchFamily="18" charset="0"/>
                <a:cs typeface="Times New Roman" panose="02020603050405020304" pitchFamily="18" charset="0"/>
              </a:rPr>
              <a:t>lower</a:t>
            </a:r>
            <a:r>
              <a:rPr lang="en-US" sz="1400" dirty="0">
                <a:latin typeface="Times New Roman" panose="02020603050405020304" pitchFamily="18" charset="0"/>
                <a:cs typeface="Times New Roman" panose="02020603050405020304" pitchFamily="18" charset="0"/>
              </a:rPr>
              <a:t> than the </a:t>
            </a:r>
            <a:r>
              <a:rPr lang="en-US" sz="1400" i="1" dirty="0">
                <a:latin typeface="Times New Roman" panose="02020603050405020304" pitchFamily="18" charset="0"/>
                <a:cs typeface="Times New Roman" panose="02020603050405020304" pitchFamily="18" charset="0"/>
              </a:rPr>
              <a:t>high</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right</a:t>
            </a:r>
            <a:r>
              <a:rPr lang="en-US" sz="1400" dirty="0">
                <a:latin typeface="Times New Roman" panose="02020603050405020304" pitchFamily="18" charset="0"/>
                <a:cs typeface="Times New Roman" panose="02020603050405020304" pitchFamily="18" charset="0"/>
              </a:rPr>
              <a:t>) subgroup across all the k groups!</a:t>
            </a:r>
          </a:p>
        </p:txBody>
      </p:sp>
    </p:spTree>
    <p:extLst>
      <p:ext uri="{BB962C8B-B14F-4D97-AF65-F5344CB8AC3E}">
        <p14:creationId xmlns:p14="http://schemas.microsoft.com/office/powerpoint/2010/main" val="424981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scatter chart&#10;&#10;Description automatically generated">
            <a:extLst>
              <a:ext uri="{FF2B5EF4-FFF2-40B4-BE49-F238E27FC236}">
                <a16:creationId xmlns:a16="http://schemas.microsoft.com/office/drawing/2014/main" id="{CF9D8B45-A3B9-F14B-9925-5636ED9CD772}"/>
              </a:ext>
            </a:extLst>
          </p:cNvPr>
          <p:cNvPicPr>
            <a:picLocks noChangeAspect="1"/>
          </p:cNvPicPr>
          <p:nvPr/>
        </p:nvPicPr>
        <p:blipFill>
          <a:blip r:embed="rId2"/>
          <a:stretch>
            <a:fillRect/>
          </a:stretch>
        </p:blipFill>
        <p:spPr>
          <a:xfrm>
            <a:off x="1500796" y="2194385"/>
            <a:ext cx="8980226" cy="3192554"/>
          </a:xfrm>
          <a:prstGeom prst="rect">
            <a:avLst/>
          </a:prstGeom>
        </p:spPr>
      </p:pic>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15</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Experiment And Results (Real data)</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10415216" cy="417961"/>
          </a:xfrm>
        </p:spPr>
        <p:txBody>
          <a:bodyPr>
            <a:normAutofit/>
          </a:bodyPr>
          <a:lstStyle/>
          <a:p>
            <a:r>
              <a:rPr lang="en-US" dirty="0">
                <a:latin typeface="Times New Roman" panose="02020603050405020304" pitchFamily="18" charset="0"/>
                <a:cs typeface="Times New Roman" panose="02020603050405020304" pitchFamily="18" charset="0"/>
              </a:rPr>
              <a:t>Validation on experimental data</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6BCABDD-B5A8-9542-BC16-1B832E8092F2}"/>
              </a:ext>
            </a:extLst>
          </p:cNvPr>
          <p:cNvSpPr/>
          <p:nvPr/>
        </p:nvSpPr>
        <p:spPr>
          <a:xfrm>
            <a:off x="3062756" y="1821398"/>
            <a:ext cx="6066488" cy="369332"/>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rPr>
              <a:t>Worst model (IPTW-CNN) picked by the sensitivity analysis</a:t>
            </a:r>
          </a:p>
        </p:txBody>
      </p:sp>
      <p:sp>
        <p:nvSpPr>
          <p:cNvPr id="17" name="Rectangle 16">
            <a:extLst>
              <a:ext uri="{FF2B5EF4-FFF2-40B4-BE49-F238E27FC236}">
                <a16:creationId xmlns:a16="http://schemas.microsoft.com/office/drawing/2014/main" id="{7395E418-C763-2B42-9896-8C887D7A7372}"/>
              </a:ext>
            </a:extLst>
          </p:cNvPr>
          <p:cNvSpPr/>
          <p:nvPr/>
        </p:nvSpPr>
        <p:spPr>
          <a:xfrm>
            <a:off x="9345737" y="2253988"/>
            <a:ext cx="1208985"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(Non-causal)</a:t>
            </a:r>
          </a:p>
        </p:txBody>
      </p:sp>
      <p:sp>
        <p:nvSpPr>
          <p:cNvPr id="18" name="Rectangle 17">
            <a:extLst>
              <a:ext uri="{FF2B5EF4-FFF2-40B4-BE49-F238E27FC236}">
                <a16:creationId xmlns:a16="http://schemas.microsoft.com/office/drawing/2014/main" id="{4F7727FD-078A-0F48-A21B-36A85ED1E8C2}"/>
              </a:ext>
            </a:extLst>
          </p:cNvPr>
          <p:cNvSpPr/>
          <p:nvPr/>
        </p:nvSpPr>
        <p:spPr>
          <a:xfrm>
            <a:off x="3193876" y="3990918"/>
            <a:ext cx="2974316" cy="738664"/>
          </a:xfrm>
          <a:prstGeom prst="rect">
            <a:avLst/>
          </a:prstGeom>
          <a:solidFill>
            <a:schemeClr val="bg1"/>
          </a:solidFill>
        </p:spPr>
        <p:txBody>
          <a:bodyPr wrap="square">
            <a:spAutoFit/>
          </a:bodyPr>
          <a:lstStyle/>
          <a:p>
            <a:pPr marL="285750" indent="-285750">
              <a:buFont typeface="Courier New" panose="02070309020205020404" pitchFamily="49" charset="0"/>
              <a:buChar char="o"/>
            </a:pPr>
            <a:r>
              <a:rPr lang="en-US" sz="1400" b="1" dirty="0">
                <a:solidFill>
                  <a:srgbClr val="C00000"/>
                </a:solidFill>
                <a:latin typeface="Times New Roman" panose="02020603050405020304" pitchFamily="18" charset="0"/>
                <a:cs typeface="Times New Roman" panose="02020603050405020304" pitchFamily="18" charset="0"/>
              </a:rPr>
              <a:t>Left</a:t>
            </a:r>
            <a:r>
              <a:rPr lang="en-US" sz="1400" dirty="0">
                <a:solidFill>
                  <a:srgbClr val="C00000"/>
                </a:solidFill>
                <a:latin typeface="Times New Roman" panose="02020603050405020304" pitchFamily="18" charset="0"/>
                <a:cs typeface="Times New Roman" panose="02020603050405020304" pitchFamily="18" charset="0"/>
              </a:rPr>
              <a:t> is consistently (mostly significantly) NOT lower than </a:t>
            </a:r>
            <a:r>
              <a:rPr lang="en-US" sz="1400" b="1" dirty="0">
                <a:solidFill>
                  <a:srgbClr val="C00000"/>
                </a:solidFill>
                <a:latin typeface="Times New Roman" panose="02020603050405020304" pitchFamily="18" charset="0"/>
                <a:cs typeface="Times New Roman" panose="02020603050405020304" pitchFamily="18" charset="0"/>
              </a:rPr>
              <a:t>Right</a:t>
            </a:r>
            <a:r>
              <a:rPr lang="en-US" sz="1400" dirty="0">
                <a:solidFill>
                  <a:srgbClr val="C00000"/>
                </a:solidFill>
                <a:latin typeface="Times New Roman" panose="02020603050405020304" pitchFamily="18" charset="0"/>
                <a:cs typeface="Times New Roman" panose="02020603050405020304" pitchFamily="18" charset="0"/>
              </a:rPr>
              <a:t> across all the k quantiles. </a:t>
            </a:r>
          </a:p>
        </p:txBody>
      </p:sp>
      <p:sp>
        <p:nvSpPr>
          <p:cNvPr id="19" name="Rectangle 18">
            <a:extLst>
              <a:ext uri="{FF2B5EF4-FFF2-40B4-BE49-F238E27FC236}">
                <a16:creationId xmlns:a16="http://schemas.microsoft.com/office/drawing/2014/main" id="{25F7D49D-633C-B649-983E-C2D89FE6ED43}"/>
              </a:ext>
            </a:extLst>
          </p:cNvPr>
          <p:cNvSpPr/>
          <p:nvPr/>
        </p:nvSpPr>
        <p:spPr>
          <a:xfrm>
            <a:off x="8459466" y="2741616"/>
            <a:ext cx="3398712" cy="738664"/>
          </a:xfrm>
          <a:prstGeom prst="rect">
            <a:avLst/>
          </a:prstGeom>
          <a:solidFill>
            <a:schemeClr val="bg1"/>
          </a:solidFill>
        </p:spPr>
        <p:txBody>
          <a:bodyPr wrap="square">
            <a:spAutoFit/>
          </a:bodyPr>
          <a:lstStyle/>
          <a:p>
            <a:pPr marL="285750" indent="-285750">
              <a:buFont typeface="Courier New" panose="02070309020205020404" pitchFamily="49" charset="0"/>
              <a:buChar char="o"/>
            </a:pPr>
            <a:r>
              <a:rPr lang="en-US" sz="1400" b="1" dirty="0">
                <a:solidFill>
                  <a:srgbClr val="C00000"/>
                </a:solidFill>
                <a:latin typeface="Times New Roman" panose="02020603050405020304" pitchFamily="18" charset="0"/>
                <a:cs typeface="Times New Roman" panose="02020603050405020304" pitchFamily="18" charset="0"/>
              </a:rPr>
              <a:t>Left</a:t>
            </a:r>
            <a:r>
              <a:rPr lang="en-US" sz="1400" dirty="0">
                <a:solidFill>
                  <a:srgbClr val="C00000"/>
                </a:solidFill>
                <a:latin typeface="Times New Roman" panose="02020603050405020304" pitchFamily="18" charset="0"/>
                <a:cs typeface="Times New Roman" panose="02020603050405020304" pitchFamily="18" charset="0"/>
              </a:rPr>
              <a:t> is NOT consistently (NOT significantly) lower than </a:t>
            </a:r>
            <a:r>
              <a:rPr lang="en-US" sz="1400" b="1" dirty="0">
                <a:solidFill>
                  <a:srgbClr val="C00000"/>
                </a:solidFill>
                <a:latin typeface="Times New Roman" panose="02020603050405020304" pitchFamily="18" charset="0"/>
                <a:cs typeface="Times New Roman" panose="02020603050405020304" pitchFamily="18" charset="0"/>
              </a:rPr>
              <a:t>Right</a:t>
            </a:r>
            <a:r>
              <a:rPr lang="en-US" sz="1400" dirty="0">
                <a:solidFill>
                  <a:srgbClr val="C00000"/>
                </a:solidFill>
                <a:latin typeface="Times New Roman" panose="02020603050405020304" pitchFamily="18" charset="0"/>
                <a:cs typeface="Times New Roman" panose="02020603050405020304" pitchFamily="18" charset="0"/>
              </a:rPr>
              <a:t> across all the k quantiles. </a:t>
            </a:r>
          </a:p>
        </p:txBody>
      </p:sp>
      <p:sp>
        <p:nvSpPr>
          <p:cNvPr id="10" name="Rectangle 9">
            <a:extLst>
              <a:ext uri="{FF2B5EF4-FFF2-40B4-BE49-F238E27FC236}">
                <a16:creationId xmlns:a16="http://schemas.microsoft.com/office/drawing/2014/main" id="{0C952108-2010-864F-8D16-6BACE966E94B}"/>
              </a:ext>
            </a:extLst>
          </p:cNvPr>
          <p:cNvSpPr/>
          <p:nvPr/>
        </p:nvSpPr>
        <p:spPr>
          <a:xfrm>
            <a:off x="2620717" y="5361489"/>
            <a:ext cx="8170021" cy="1346331"/>
          </a:xfrm>
          <a:prstGeom prst="rect">
            <a:avLst/>
          </a:prstGeom>
        </p:spPr>
        <p:txBody>
          <a:bodyPr wrap="square">
            <a:spAutoFit/>
          </a:bodyPr>
          <a:lstStyle/>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Group  ITE estimates by k quantiles and stratify each group into </a:t>
            </a:r>
            <a:r>
              <a:rPr lang="en-US" sz="1400" i="1" dirty="0">
                <a:latin typeface="Times New Roman" panose="02020603050405020304" pitchFamily="18" charset="0"/>
                <a:cs typeface="Times New Roman" panose="02020603050405020304" pitchFamily="18" charset="0"/>
              </a:rPr>
              <a:t>low</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left</a:t>
            </a:r>
            <a:r>
              <a:rPr lang="en-US" sz="1400" dirty="0">
                <a:latin typeface="Times New Roman" panose="02020603050405020304" pitchFamily="18" charset="0"/>
                <a:cs typeface="Times New Roman" panose="02020603050405020304" pitchFamily="18" charset="0"/>
              </a:rPr>
              <a:t>) and </a:t>
            </a:r>
            <a:r>
              <a:rPr lang="en-US" sz="1400" i="1" dirty="0">
                <a:latin typeface="Times New Roman" panose="02020603050405020304" pitchFamily="18" charset="0"/>
                <a:cs typeface="Times New Roman" panose="02020603050405020304" pitchFamily="18" charset="0"/>
              </a:rPr>
              <a:t>high</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right</a:t>
            </a:r>
            <a:r>
              <a:rPr lang="en-US" sz="1400" dirty="0">
                <a:latin typeface="Times New Roman" panose="02020603050405020304" pitchFamily="18" charset="0"/>
                <a:cs typeface="Times New Roman" panose="02020603050405020304" pitchFamily="18" charset="0"/>
              </a:rPr>
              <a:t>) subgroups.</a:t>
            </a:r>
          </a:p>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Given the subgroup assignment, run IV analysis on the experimental data.</a:t>
            </a:r>
          </a:p>
          <a:p>
            <a:pPr marL="342900" indent="-342900">
              <a:lnSpc>
                <a:spcPct val="150000"/>
              </a:lnSpc>
              <a:buFont typeface="Wingdings" pitchFamily="2" charset="2"/>
              <a:buChar char="Ø"/>
            </a:pPr>
            <a:r>
              <a:rPr lang="en-US" sz="1400" dirty="0">
                <a:latin typeface="Times New Roman" panose="02020603050405020304" pitchFamily="18" charset="0"/>
                <a:cs typeface="Times New Roman" panose="02020603050405020304" pitchFamily="18" charset="0"/>
              </a:rPr>
              <a:t>Use the ground-truth CATE (from IV analysis) to validate: </a:t>
            </a:r>
          </a:p>
          <a:p>
            <a:pPr lvl="1">
              <a:lnSpc>
                <a:spcPct val="150000"/>
              </a:lnSpc>
            </a:pPr>
            <a:r>
              <a:rPr lang="en-US" sz="1400" dirty="0">
                <a:latin typeface="Times New Roman" panose="02020603050405020304" pitchFamily="18" charset="0"/>
                <a:cs typeface="Times New Roman" panose="02020603050405020304" pitchFamily="18" charset="0"/>
              </a:rPr>
              <a:t>the </a:t>
            </a:r>
            <a:r>
              <a:rPr lang="en-US" sz="1400" i="1" dirty="0">
                <a:latin typeface="Times New Roman" panose="02020603050405020304" pitchFamily="18" charset="0"/>
                <a:cs typeface="Times New Roman" panose="02020603050405020304" pitchFamily="18" charset="0"/>
              </a:rPr>
              <a:t>low</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left</a:t>
            </a:r>
            <a:r>
              <a:rPr lang="en-US" sz="1400" dirty="0">
                <a:latin typeface="Times New Roman" panose="02020603050405020304" pitchFamily="18" charset="0"/>
                <a:cs typeface="Times New Roman" panose="02020603050405020304" pitchFamily="18" charset="0"/>
              </a:rPr>
              <a:t>) should be consistently </a:t>
            </a:r>
            <a:r>
              <a:rPr lang="en-US" sz="1400" b="1" dirty="0">
                <a:latin typeface="Times New Roman" panose="02020603050405020304" pitchFamily="18" charset="0"/>
                <a:cs typeface="Times New Roman" panose="02020603050405020304" pitchFamily="18" charset="0"/>
              </a:rPr>
              <a:t>lower</a:t>
            </a:r>
            <a:r>
              <a:rPr lang="en-US" sz="1400" dirty="0">
                <a:latin typeface="Times New Roman" panose="02020603050405020304" pitchFamily="18" charset="0"/>
                <a:cs typeface="Times New Roman" panose="02020603050405020304" pitchFamily="18" charset="0"/>
              </a:rPr>
              <a:t> than the </a:t>
            </a:r>
            <a:r>
              <a:rPr lang="en-US" sz="1400" i="1" dirty="0">
                <a:latin typeface="Times New Roman" panose="02020603050405020304" pitchFamily="18" charset="0"/>
                <a:cs typeface="Times New Roman" panose="02020603050405020304" pitchFamily="18" charset="0"/>
              </a:rPr>
              <a:t>high</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right</a:t>
            </a:r>
            <a:r>
              <a:rPr lang="en-US" sz="1400" dirty="0">
                <a:latin typeface="Times New Roman" panose="02020603050405020304" pitchFamily="18" charset="0"/>
                <a:cs typeface="Times New Roman" panose="02020603050405020304" pitchFamily="18" charset="0"/>
              </a:rPr>
              <a:t>) subgroup across all the k groups!</a:t>
            </a:r>
          </a:p>
        </p:txBody>
      </p:sp>
    </p:spTree>
    <p:extLst>
      <p:ext uri="{BB962C8B-B14F-4D97-AF65-F5344CB8AC3E}">
        <p14:creationId xmlns:p14="http://schemas.microsoft.com/office/powerpoint/2010/main" val="88074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16</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Conclusion</a:t>
            </a:r>
          </a:p>
        </p:txBody>
      </p:sp>
      <p:sp>
        <p:nvSpPr>
          <p:cNvPr id="8" name="Content Placeholder 2">
            <a:extLst>
              <a:ext uri="{FF2B5EF4-FFF2-40B4-BE49-F238E27FC236}">
                <a16:creationId xmlns:a16="http://schemas.microsoft.com/office/drawing/2014/main" id="{E2493D4C-7D1D-834A-8E10-CF8496BA8808}"/>
              </a:ext>
            </a:extLst>
          </p:cNvPr>
          <p:cNvSpPr>
            <a:spLocks noGrp="1"/>
          </p:cNvSpPr>
          <p:nvPr>
            <p:ph idx="1"/>
          </p:nvPr>
        </p:nvSpPr>
        <p:spPr>
          <a:xfrm>
            <a:off x="1050879" y="1332329"/>
            <a:ext cx="10415216" cy="4149260"/>
          </a:xfrm>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We presented a practical, observational analysis pipeline for</a:t>
            </a:r>
          </a:p>
          <a:p>
            <a:pPr marL="560070" lvl="1" indent="-28575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Identifying individuals likely to benefit from a novel treatment Z</a:t>
            </a:r>
          </a:p>
          <a:p>
            <a:pPr marL="560070" lvl="1" indent="-28575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Using proper causal analysis of existing logs that contain proxy treatment A</a:t>
            </a:r>
          </a:p>
          <a:p>
            <a:pPr>
              <a:lnSpc>
                <a:spcPct val="150000"/>
              </a:lnSpc>
            </a:pPr>
            <a:r>
              <a:rPr lang="en-US" dirty="0">
                <a:latin typeface="Times New Roman" panose="02020603050405020304" pitchFamily="18" charset="0"/>
                <a:cs typeface="Times New Roman" panose="02020603050405020304" pitchFamily="18" charset="0"/>
              </a:rPr>
              <a:t>A key contribution:</a:t>
            </a:r>
          </a:p>
          <a:p>
            <a:pPr marL="560070" lvl="1" indent="-28575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Refutation tests and sensitivity analyses enable a principled a priori identification of the feature selection and elimination of unreliable algorithmic design.</a:t>
            </a:r>
          </a:p>
          <a:p>
            <a:pPr>
              <a:lnSpc>
                <a:spcPct val="150000"/>
              </a:lnSpc>
            </a:pPr>
            <a:r>
              <a:rPr lang="en-US" dirty="0">
                <a:latin typeface="Times New Roman" panose="02020603050405020304" pitchFamily="18" charset="0"/>
                <a:cs typeface="Times New Roman" panose="02020603050405020304" pitchFamily="18" charset="0"/>
              </a:rPr>
              <a:t>We validated our analysis with an A/B experiment in a large real-world setting.</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856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13DC-39D5-4142-A7BD-45A55603EA66}"/>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5EFE46A4-3AFE-0840-B480-9A81E9D0AA6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85BEAD1-9572-C34A-A782-F6FDB50E5F8F}"/>
              </a:ext>
            </a:extLst>
          </p:cNvPr>
          <p:cNvSpPr>
            <a:spLocks noGrp="1"/>
          </p:cNvSpPr>
          <p:nvPr>
            <p:ph type="sldNum" sz="quarter" idx="12"/>
          </p:nvPr>
        </p:nvSpPr>
        <p:spPr/>
        <p:txBody>
          <a:bodyPr/>
          <a:lstStyle/>
          <a:p>
            <a:fld id="{9D4AEF59-F28E-467C-9EA3-92D1CFAD475A}" type="slidenum">
              <a:rPr lang="en-US" smtClean="0"/>
              <a:t>17</a:t>
            </a:fld>
            <a:endParaRPr lang="en-US"/>
          </a:p>
        </p:txBody>
      </p:sp>
    </p:spTree>
    <p:extLst>
      <p:ext uri="{BB962C8B-B14F-4D97-AF65-F5344CB8AC3E}">
        <p14:creationId xmlns:p14="http://schemas.microsoft.com/office/powerpoint/2010/main" val="92684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8B65-CACC-0548-AF7F-D26D4926C570}"/>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Outline</a:t>
            </a:r>
          </a:p>
        </p:txBody>
      </p:sp>
      <p:sp>
        <p:nvSpPr>
          <p:cNvPr id="3" name="Content Placeholder 2">
            <a:extLst>
              <a:ext uri="{FF2B5EF4-FFF2-40B4-BE49-F238E27FC236}">
                <a16:creationId xmlns:a16="http://schemas.microsoft.com/office/drawing/2014/main" id="{D20B2DA5-76A4-6D43-8989-2F138CCA917B}"/>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Motivation</a:t>
            </a:r>
          </a:p>
          <a:p>
            <a:r>
              <a:rPr lang="en-US" dirty="0">
                <a:latin typeface="Times New Roman" panose="02020603050405020304" pitchFamily="18" charset="0"/>
                <a:cs typeface="Times New Roman" panose="02020603050405020304" pitchFamily="18" charset="0"/>
              </a:rPr>
              <a:t>Identification by </a:t>
            </a:r>
            <a:r>
              <a:rPr lang="en-US" b="1" dirty="0">
                <a:latin typeface="Times New Roman" panose="02020603050405020304" pitchFamily="18" charset="0"/>
                <a:cs typeface="Times New Roman" panose="02020603050405020304" pitchFamily="18" charset="0"/>
              </a:rPr>
              <a:t>Split-Treatment</a:t>
            </a:r>
          </a:p>
          <a:p>
            <a:r>
              <a:rPr lang="en-US" dirty="0">
                <a:latin typeface="Times New Roman" panose="02020603050405020304" pitchFamily="18" charset="0"/>
                <a:cs typeface="Times New Roman" panose="02020603050405020304" pitchFamily="18" charset="0"/>
              </a:rPr>
              <a:t>An Analysis Pipeline using </a:t>
            </a:r>
            <a:r>
              <a:rPr lang="en-US" b="1" dirty="0">
                <a:latin typeface="Times New Roman" panose="02020603050405020304" pitchFamily="18" charset="0"/>
                <a:cs typeface="Times New Roman" panose="02020603050405020304" pitchFamily="18" charset="0"/>
              </a:rPr>
              <a:t>Split-Treatment</a:t>
            </a:r>
          </a:p>
          <a:p>
            <a:r>
              <a:rPr lang="en-US" dirty="0">
                <a:latin typeface="Times New Roman" panose="02020603050405020304" pitchFamily="18" charset="0"/>
                <a:cs typeface="Times New Roman" panose="02020603050405020304" pitchFamily="18" charset="0"/>
              </a:rPr>
              <a:t>Experiment and Results</a:t>
            </a:r>
          </a:p>
        </p:txBody>
      </p:sp>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2</a:t>
            </a:fld>
            <a:endParaRPr lang="en-US" dirty="0"/>
          </a:p>
        </p:txBody>
      </p:sp>
    </p:spTree>
    <p:extLst>
      <p:ext uri="{BB962C8B-B14F-4D97-AF65-F5344CB8AC3E}">
        <p14:creationId xmlns:p14="http://schemas.microsoft.com/office/powerpoint/2010/main" val="222585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Graphical user interface, application, Teams&#10;&#10;Description automatically generated">
            <a:extLst>
              <a:ext uri="{FF2B5EF4-FFF2-40B4-BE49-F238E27FC236}">
                <a16:creationId xmlns:a16="http://schemas.microsoft.com/office/drawing/2014/main" id="{3F5F78DD-6F54-B542-9699-44E184ED569F}"/>
              </a:ext>
            </a:extLst>
          </p:cNvPr>
          <p:cNvPicPr>
            <a:picLocks noChangeAspect="1"/>
          </p:cNvPicPr>
          <p:nvPr/>
        </p:nvPicPr>
        <p:blipFill>
          <a:blip r:embed="rId3"/>
          <a:stretch>
            <a:fillRect/>
          </a:stretch>
        </p:blipFill>
        <p:spPr>
          <a:xfrm>
            <a:off x="6442723" y="1400920"/>
            <a:ext cx="5728197" cy="2219618"/>
          </a:xfrm>
          <a:prstGeom prst="rect">
            <a:avLst/>
          </a:prstGeom>
          <a:effectLst>
            <a:outerShdw blurRad="50800" dist="38100" dir="8100000" algn="tr" rotWithShape="0">
              <a:prstClr val="black">
                <a:alpha val="40000"/>
              </a:prstClr>
            </a:outerShdw>
          </a:effectLst>
        </p:spPr>
      </p:pic>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Motivation</a:t>
            </a:r>
          </a:p>
        </p:txBody>
      </p:sp>
      <p:pic>
        <p:nvPicPr>
          <p:cNvPr id="52" name="Picture 51">
            <a:extLst>
              <a:ext uri="{FF2B5EF4-FFF2-40B4-BE49-F238E27FC236}">
                <a16:creationId xmlns:a16="http://schemas.microsoft.com/office/drawing/2014/main" id="{EA68400E-D28B-C148-9FF2-E12E1718D727}"/>
              </a:ext>
            </a:extLst>
          </p:cNvPr>
          <p:cNvPicPr/>
          <p:nvPr/>
        </p:nvPicPr>
        <p:blipFill rotWithShape="1">
          <a:blip r:embed="rId4"/>
          <a:srcRect r="30200" b="17949"/>
          <a:stretch/>
        </p:blipFill>
        <p:spPr bwMode="auto">
          <a:xfrm>
            <a:off x="225964" y="1424693"/>
            <a:ext cx="6190675" cy="101277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6" name="Picture 5" descr="Two people looking at a computer&#10;&#10;Description automatically generated with low confidence">
            <a:extLst>
              <a:ext uri="{FF2B5EF4-FFF2-40B4-BE49-F238E27FC236}">
                <a16:creationId xmlns:a16="http://schemas.microsoft.com/office/drawing/2014/main" id="{A3ECC3A2-A875-5D4F-ADC2-870C41861FAD}"/>
              </a:ext>
            </a:extLst>
          </p:cNvPr>
          <p:cNvPicPr>
            <a:picLocks noChangeAspect="1"/>
          </p:cNvPicPr>
          <p:nvPr/>
        </p:nvPicPr>
        <p:blipFill>
          <a:blip r:embed="rId5"/>
          <a:stretch>
            <a:fillRect/>
          </a:stretch>
        </p:blipFill>
        <p:spPr>
          <a:xfrm>
            <a:off x="225964" y="2359329"/>
            <a:ext cx="5352775" cy="2473071"/>
          </a:xfrm>
          <a:prstGeom prst="rect">
            <a:avLst/>
          </a:prstGeom>
          <a:effectLst>
            <a:outerShdw blurRad="50800" dist="38100" dir="8100000" algn="tr" rotWithShape="0">
              <a:prstClr val="black">
                <a:alpha val="62000"/>
              </a:prstClr>
            </a:outerShdw>
          </a:effectLst>
        </p:spPr>
      </p:pic>
      <p:pic>
        <p:nvPicPr>
          <p:cNvPr id="26" name="Picture 25" descr="Graphical user interface, application&#10;&#10;Description automatically generated">
            <a:extLst>
              <a:ext uri="{FF2B5EF4-FFF2-40B4-BE49-F238E27FC236}">
                <a16:creationId xmlns:a16="http://schemas.microsoft.com/office/drawing/2014/main" id="{E0EBACD9-D01E-A041-9772-5761567A057B}"/>
              </a:ext>
            </a:extLst>
          </p:cNvPr>
          <p:cNvPicPr>
            <a:picLocks noChangeAspect="1"/>
          </p:cNvPicPr>
          <p:nvPr/>
        </p:nvPicPr>
        <p:blipFill>
          <a:blip r:embed="rId6"/>
          <a:stretch>
            <a:fillRect/>
          </a:stretch>
        </p:blipFill>
        <p:spPr>
          <a:xfrm>
            <a:off x="1125792" y="2819439"/>
            <a:ext cx="4740271" cy="2586586"/>
          </a:xfrm>
          <a:prstGeom prst="rect">
            <a:avLst/>
          </a:prstGeom>
          <a:effectLst>
            <a:outerShdw blurRad="50800" dist="38100" dir="8100000" algn="tr" rotWithShape="0">
              <a:prstClr val="black">
                <a:alpha val="62000"/>
              </a:prstClr>
            </a:outerShdw>
          </a:effectLst>
        </p:spPr>
      </p:pic>
      <p:pic>
        <p:nvPicPr>
          <p:cNvPr id="28" name="Picture 27" descr="Graphical user interface, application, Teams&#10;&#10;Description automatically generated">
            <a:extLst>
              <a:ext uri="{FF2B5EF4-FFF2-40B4-BE49-F238E27FC236}">
                <a16:creationId xmlns:a16="http://schemas.microsoft.com/office/drawing/2014/main" id="{33337FC3-7E54-3047-B00A-1F0F5DC5932A}"/>
              </a:ext>
            </a:extLst>
          </p:cNvPr>
          <p:cNvPicPr>
            <a:picLocks noChangeAspect="1"/>
          </p:cNvPicPr>
          <p:nvPr/>
        </p:nvPicPr>
        <p:blipFill>
          <a:blip r:embed="rId7"/>
          <a:stretch>
            <a:fillRect/>
          </a:stretch>
        </p:blipFill>
        <p:spPr>
          <a:xfrm>
            <a:off x="1990174" y="3194088"/>
            <a:ext cx="5567423" cy="2516047"/>
          </a:xfrm>
          <a:prstGeom prst="rect">
            <a:avLst/>
          </a:prstGeom>
          <a:effectLst>
            <a:outerShdw blurRad="50800" dist="38100" dir="8100000" algn="tr" rotWithShape="0">
              <a:prstClr val="black">
                <a:alpha val="62000"/>
              </a:prstClr>
            </a:outerShdw>
          </a:effectLst>
        </p:spPr>
      </p:pic>
      <p:pic>
        <p:nvPicPr>
          <p:cNvPr id="30" name="Picture 29" descr="Graphical user interface, application, Teams&#10;&#10;Description automatically generated">
            <a:extLst>
              <a:ext uri="{FF2B5EF4-FFF2-40B4-BE49-F238E27FC236}">
                <a16:creationId xmlns:a16="http://schemas.microsoft.com/office/drawing/2014/main" id="{AA1050F8-0288-7640-A206-0FBC8F7AD808}"/>
              </a:ext>
            </a:extLst>
          </p:cNvPr>
          <p:cNvPicPr>
            <a:picLocks noChangeAspect="1"/>
          </p:cNvPicPr>
          <p:nvPr/>
        </p:nvPicPr>
        <p:blipFill>
          <a:blip r:embed="rId8"/>
          <a:stretch>
            <a:fillRect/>
          </a:stretch>
        </p:blipFill>
        <p:spPr>
          <a:xfrm>
            <a:off x="2928435" y="3603329"/>
            <a:ext cx="5352775" cy="2707293"/>
          </a:xfrm>
          <a:prstGeom prst="rect">
            <a:avLst/>
          </a:prstGeom>
          <a:effectLst>
            <a:outerShdw blurRad="50800" dist="38100" dir="8100000" algn="tr" rotWithShape="0">
              <a:prstClr val="black">
                <a:alpha val="62000"/>
              </a:prstClr>
            </a:outerShdw>
          </a:effectLst>
        </p:spPr>
      </p:pic>
      <p:pic>
        <p:nvPicPr>
          <p:cNvPr id="38" name="Picture 37" descr="Graphical user interface&#10;&#10;Description automatically generated with low confidence">
            <a:extLst>
              <a:ext uri="{FF2B5EF4-FFF2-40B4-BE49-F238E27FC236}">
                <a16:creationId xmlns:a16="http://schemas.microsoft.com/office/drawing/2014/main" id="{49A87CF2-F58E-CA47-93D1-44DBFE5E25BF}"/>
              </a:ext>
            </a:extLst>
          </p:cNvPr>
          <p:cNvPicPr>
            <a:picLocks noChangeAspect="1"/>
          </p:cNvPicPr>
          <p:nvPr/>
        </p:nvPicPr>
        <p:blipFill>
          <a:blip r:embed="rId9"/>
          <a:stretch>
            <a:fillRect/>
          </a:stretch>
        </p:blipFill>
        <p:spPr>
          <a:xfrm>
            <a:off x="4157244" y="2416781"/>
            <a:ext cx="5538353" cy="2219618"/>
          </a:xfrm>
          <a:prstGeom prst="rect">
            <a:avLst/>
          </a:prstGeom>
          <a:effectLst>
            <a:outerShdw blurRad="50800" dist="38100" dir="8100000" algn="tr" rotWithShape="0">
              <a:prstClr val="black">
                <a:alpha val="62000"/>
              </a:prstClr>
            </a:outerShdw>
          </a:effectLst>
        </p:spPr>
      </p:pic>
      <p:pic>
        <p:nvPicPr>
          <p:cNvPr id="57" name="Picture 56" descr="Graphical user interface&#10;&#10;Description automatically generated">
            <a:extLst>
              <a:ext uri="{FF2B5EF4-FFF2-40B4-BE49-F238E27FC236}">
                <a16:creationId xmlns:a16="http://schemas.microsoft.com/office/drawing/2014/main" id="{5A339C7E-DAF5-4E46-B34C-AE871645DEBD}"/>
              </a:ext>
            </a:extLst>
          </p:cNvPr>
          <p:cNvPicPr>
            <a:picLocks noChangeAspect="1"/>
          </p:cNvPicPr>
          <p:nvPr/>
        </p:nvPicPr>
        <p:blipFill>
          <a:blip r:embed="rId10"/>
          <a:stretch>
            <a:fillRect/>
          </a:stretch>
        </p:blipFill>
        <p:spPr>
          <a:xfrm>
            <a:off x="5435035" y="3179651"/>
            <a:ext cx="5609211" cy="2398199"/>
          </a:xfrm>
          <a:prstGeom prst="rect">
            <a:avLst/>
          </a:prstGeom>
          <a:effectLst>
            <a:outerShdw blurRad="50800" dist="38100" dir="8100000" algn="tr" rotWithShape="0">
              <a:prstClr val="black">
                <a:alpha val="62000"/>
              </a:prstClr>
            </a:outerShdw>
          </a:effectLst>
        </p:spPr>
      </p:pic>
      <p:pic>
        <p:nvPicPr>
          <p:cNvPr id="66" name="Picture 65" descr="Graphical user interface, application, website&#10;&#10;Description automatically generated">
            <a:extLst>
              <a:ext uri="{FF2B5EF4-FFF2-40B4-BE49-F238E27FC236}">
                <a16:creationId xmlns:a16="http://schemas.microsoft.com/office/drawing/2014/main" id="{C82A4E9B-A873-FB40-AA06-B52742FB1589}"/>
              </a:ext>
            </a:extLst>
          </p:cNvPr>
          <p:cNvPicPr>
            <a:picLocks noChangeAspect="1"/>
          </p:cNvPicPr>
          <p:nvPr/>
        </p:nvPicPr>
        <p:blipFill>
          <a:blip r:embed="rId11"/>
          <a:stretch>
            <a:fillRect/>
          </a:stretch>
        </p:blipFill>
        <p:spPr>
          <a:xfrm>
            <a:off x="6382656" y="3757977"/>
            <a:ext cx="5616975" cy="2201308"/>
          </a:xfrm>
          <a:prstGeom prst="rect">
            <a:avLst/>
          </a:prstGeom>
          <a:effectLst>
            <a:outerShdw blurRad="50800" dist="38100" dir="8100000" algn="tr" rotWithShape="0">
              <a:prstClr val="black">
                <a:alpha val="40000"/>
              </a:prstClr>
            </a:outerShdw>
          </a:effectLst>
        </p:spPr>
      </p:pic>
      <p:sp>
        <p:nvSpPr>
          <p:cNvPr id="63" name="Rectangle 62">
            <a:extLst>
              <a:ext uri="{FF2B5EF4-FFF2-40B4-BE49-F238E27FC236}">
                <a16:creationId xmlns:a16="http://schemas.microsoft.com/office/drawing/2014/main" id="{B7167CAC-ED65-5D40-9B98-A7BBED572B06}"/>
              </a:ext>
            </a:extLst>
          </p:cNvPr>
          <p:cNvSpPr/>
          <p:nvPr/>
        </p:nvSpPr>
        <p:spPr>
          <a:xfrm>
            <a:off x="-180838" y="4693851"/>
            <a:ext cx="12553676" cy="2291952"/>
          </a:xfrm>
          <a:prstGeom prst="rect">
            <a:avLst/>
          </a:prstGeom>
          <a:solidFill>
            <a:srgbClr val="FFFFFF">
              <a:alpha val="9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3</a:t>
            </a:fld>
            <a:endParaRPr lang="en-US" dirty="0"/>
          </a:p>
        </p:txBody>
      </p:sp>
      <p:sp>
        <p:nvSpPr>
          <p:cNvPr id="64" name="Rectangle 63">
            <a:extLst>
              <a:ext uri="{FF2B5EF4-FFF2-40B4-BE49-F238E27FC236}">
                <a16:creationId xmlns:a16="http://schemas.microsoft.com/office/drawing/2014/main" id="{19A4C6B3-8E85-B540-9041-F42D8605E71A}"/>
              </a:ext>
            </a:extLst>
          </p:cNvPr>
          <p:cNvSpPr/>
          <p:nvPr/>
        </p:nvSpPr>
        <p:spPr>
          <a:xfrm>
            <a:off x="3085326" y="4708272"/>
            <a:ext cx="7164802" cy="1289007"/>
          </a:xfrm>
          <a:prstGeom prst="rect">
            <a:avLst/>
          </a:prstGeom>
        </p:spPr>
        <p:txBody>
          <a:bodyPr wrap="square">
            <a:spAutoFit/>
          </a:bodyPr>
          <a:lstStyle/>
          <a:p>
            <a:pPr marL="342900" indent="-342900">
              <a:lnSpc>
                <a:spcPct val="150000"/>
              </a:lnSpc>
              <a:buFont typeface="Wingdings" pitchFamily="2" charset="2"/>
              <a:buChar char="q"/>
            </a:pPr>
            <a:r>
              <a:rPr lang="en-US" dirty="0">
                <a:solidFill>
                  <a:srgbClr val="FF532C"/>
                </a:solidFill>
                <a:latin typeface="Times New Roman" panose="02020603050405020304" pitchFamily="18" charset="0"/>
                <a:cs typeface="Times New Roman" panose="02020603050405020304" pitchFamily="18" charset="0"/>
              </a:rPr>
              <a:t>So many features to recommend!</a:t>
            </a:r>
          </a:p>
          <a:p>
            <a:pPr marL="342900" indent="-342900">
              <a:lnSpc>
                <a:spcPct val="150000"/>
              </a:lnSpc>
              <a:buFont typeface="Wingdings" pitchFamily="2" charset="2"/>
              <a:buChar char="q"/>
            </a:pPr>
            <a:r>
              <a:rPr lang="en-US" dirty="0">
                <a:solidFill>
                  <a:srgbClr val="FF532C"/>
                </a:solidFill>
                <a:latin typeface="Times New Roman" panose="02020603050405020304" pitchFamily="18" charset="0"/>
                <a:cs typeface="Times New Roman" panose="02020603050405020304" pitchFamily="18" charset="0"/>
              </a:rPr>
              <a:t>Not all such messages are useful for every individual!</a:t>
            </a:r>
          </a:p>
          <a:p>
            <a:pPr marL="342900" indent="-342900">
              <a:lnSpc>
                <a:spcPct val="150000"/>
              </a:lnSpc>
              <a:buFont typeface="Wingdings" pitchFamily="2" charset="2"/>
              <a:buChar char="q"/>
            </a:pPr>
            <a:r>
              <a:rPr lang="en-US" dirty="0">
                <a:solidFill>
                  <a:srgbClr val="FF532C"/>
                </a:solidFill>
                <a:latin typeface="Times New Roman" panose="02020603050405020304" pitchFamily="18" charset="0"/>
                <a:cs typeface="Times New Roman" panose="02020603050405020304" pitchFamily="18" charset="0"/>
              </a:rPr>
              <a:t>Unaffordable or detrimental to run active experiments on all of them!</a:t>
            </a:r>
          </a:p>
        </p:txBody>
      </p:sp>
      <p:sp>
        <p:nvSpPr>
          <p:cNvPr id="62" name="TextBox 61">
            <a:extLst>
              <a:ext uri="{FF2B5EF4-FFF2-40B4-BE49-F238E27FC236}">
                <a16:creationId xmlns:a16="http://schemas.microsoft.com/office/drawing/2014/main" id="{CB26A3D8-11D4-AA47-B180-4C5726388D75}"/>
              </a:ext>
            </a:extLst>
          </p:cNvPr>
          <p:cNvSpPr txBox="1"/>
          <p:nvPr/>
        </p:nvSpPr>
        <p:spPr>
          <a:xfrm>
            <a:off x="1272156" y="6014394"/>
            <a:ext cx="11833326" cy="707886"/>
          </a:xfrm>
          <a:prstGeom prst="rect">
            <a:avLst/>
          </a:prstGeom>
          <a:noFill/>
        </p:spPr>
        <p:txBody>
          <a:bodyPr wrap="square" rtlCol="0">
            <a:spAutoFit/>
          </a:bodyPr>
          <a:lstStyle/>
          <a:p>
            <a:pPr marL="342900" indent="-342900">
              <a:buFont typeface="System Font Regular"/>
              <a:buChar char="➤"/>
            </a:pPr>
            <a:r>
              <a:rPr lang="en-US" sz="2000" b="1" dirty="0">
                <a:solidFill>
                  <a:srgbClr val="00B050"/>
                </a:solidFill>
                <a:latin typeface="Times New Roman" panose="02020603050405020304" pitchFamily="18" charset="0"/>
                <a:cs typeface="Times New Roman" panose="02020603050405020304" pitchFamily="18" charset="0"/>
              </a:rPr>
              <a:t>Split-Treatment!</a:t>
            </a:r>
            <a:r>
              <a:rPr lang="en-US" sz="2000" dirty="0">
                <a:solidFill>
                  <a:srgbClr val="00B050"/>
                </a:solidFill>
                <a:latin typeface="Times New Roman" panose="02020603050405020304" pitchFamily="18" charset="0"/>
                <a:cs typeface="Times New Roman" panose="02020603050405020304" pitchFamily="18" charset="0"/>
              </a:rPr>
              <a:t> </a:t>
            </a:r>
          </a:p>
          <a:p>
            <a:pPr lvl="1"/>
            <a:r>
              <a:rPr lang="en-US" sz="2000" dirty="0">
                <a:solidFill>
                  <a:srgbClr val="00B050"/>
                </a:solidFill>
                <a:latin typeface="Times New Roman" panose="02020603050405020304" pitchFamily="18" charset="0"/>
                <a:cs typeface="Times New Roman" panose="02020603050405020304" pitchFamily="18" charset="0"/>
              </a:rPr>
              <a:t>Use logged behavioral data to identify who are likely to benefit from a novel intervention.</a:t>
            </a:r>
          </a:p>
        </p:txBody>
      </p:sp>
    </p:spTree>
    <p:extLst>
      <p:ext uri="{BB962C8B-B14F-4D97-AF65-F5344CB8AC3E}">
        <p14:creationId xmlns:p14="http://schemas.microsoft.com/office/powerpoint/2010/main" val="148298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4</a:t>
            </a:fld>
            <a:endParaRPr lang="en-US" dirty="0"/>
          </a:p>
        </p:txBody>
      </p:sp>
      <p:cxnSp>
        <p:nvCxnSpPr>
          <p:cNvPr id="6" name="Straight Arrow Connector 5">
            <a:extLst>
              <a:ext uri="{FF2B5EF4-FFF2-40B4-BE49-F238E27FC236}">
                <a16:creationId xmlns:a16="http://schemas.microsoft.com/office/drawing/2014/main" id="{DF97D98C-253D-2843-8F88-69D43CEC0595}"/>
              </a:ext>
            </a:extLst>
          </p:cNvPr>
          <p:cNvCxnSpPr>
            <a:cxnSpLocks/>
            <a:stCxn id="14" idx="6"/>
            <a:endCxn id="12" idx="2"/>
          </p:cNvCxnSpPr>
          <p:nvPr/>
        </p:nvCxnSpPr>
        <p:spPr>
          <a:xfrm>
            <a:off x="2076912" y="4503112"/>
            <a:ext cx="3681554" cy="0"/>
          </a:xfrm>
          <a:prstGeom prst="straightConnector1">
            <a:avLst/>
          </a:prstGeom>
          <a:ln w="1905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0424EE-00A5-894C-8700-64DC45DE0EE9}"/>
              </a:ext>
            </a:extLst>
          </p:cNvPr>
          <p:cNvCxnSpPr>
            <a:cxnSpLocks/>
            <a:stCxn id="11" idx="5"/>
            <a:endCxn id="12" idx="1"/>
          </p:cNvCxnSpPr>
          <p:nvPr/>
        </p:nvCxnSpPr>
        <p:spPr>
          <a:xfrm>
            <a:off x="4083680" y="3874388"/>
            <a:ext cx="1767039" cy="406005"/>
          </a:xfrm>
          <a:prstGeom prst="straightConnector1">
            <a:avLst/>
          </a:prstGeom>
          <a:ln w="19050">
            <a:solidFill>
              <a:schemeClr val="tx1"/>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7CF3DE-9377-DF47-9CE2-965331CD5AF3}"/>
              </a:ext>
            </a:extLst>
          </p:cNvPr>
          <p:cNvSpPr txBox="1"/>
          <p:nvPr/>
        </p:nvSpPr>
        <p:spPr>
          <a:xfrm>
            <a:off x="1859884" y="1789936"/>
            <a:ext cx="3939835" cy="707886"/>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Prospective Experimental</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data</a:t>
            </a:r>
          </a:p>
          <a:p>
            <a:pPr algn="ctr"/>
            <a:r>
              <a:rPr lang="en-US" altLang="zh-CN" sz="2000" dirty="0">
                <a:latin typeface="Times New Roman" panose="02020603050405020304" pitchFamily="18" charset="0"/>
                <a:cs typeface="Times New Roman" panose="02020603050405020304" pitchFamily="18" charset="0"/>
              </a:rPr>
              <a:t>(Expensive, not available) </a:t>
            </a:r>
          </a:p>
        </p:txBody>
      </p:sp>
      <p:sp>
        <p:nvSpPr>
          <p:cNvPr id="11" name="Oval 10">
            <a:extLst>
              <a:ext uri="{FF2B5EF4-FFF2-40B4-BE49-F238E27FC236}">
                <a16:creationId xmlns:a16="http://schemas.microsoft.com/office/drawing/2014/main" id="{724BECDF-1D4E-E649-A704-FA0285B1FE61}"/>
              </a:ext>
            </a:extLst>
          </p:cNvPr>
          <p:cNvSpPr/>
          <p:nvPr/>
        </p:nvSpPr>
        <p:spPr>
          <a:xfrm>
            <a:off x="3545989" y="3336697"/>
            <a:ext cx="629944" cy="629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tx1"/>
                </a:solidFill>
                <a:latin typeface="Times New Roman" panose="02020603050405020304" pitchFamily="18" charset="0"/>
                <a:cs typeface="Times New Roman" panose="02020603050405020304" pitchFamily="18" charset="0"/>
              </a:rPr>
              <a:t>X</a:t>
            </a:r>
            <a:endParaRPr lang="en-US" sz="2500" b="1" dirty="0">
              <a:solidFill>
                <a:schemeClr val="tx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5CB1B2B-7F07-F340-8A44-17361FB5C19B}"/>
              </a:ext>
            </a:extLst>
          </p:cNvPr>
          <p:cNvSpPr/>
          <p:nvPr/>
        </p:nvSpPr>
        <p:spPr>
          <a:xfrm>
            <a:off x="5758466" y="4188140"/>
            <a:ext cx="629944" cy="629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schemeClr val="tx1"/>
                </a:solidFill>
                <a:latin typeface="Times New Roman" panose="02020603050405020304" pitchFamily="18" charset="0"/>
                <a:cs typeface="Times New Roman" panose="02020603050405020304" pitchFamily="18" charset="0"/>
              </a:rPr>
              <a:t>Y</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75EEDBF-34B9-7F4D-AEC0-C03ED0DF6C79}"/>
              </a:ext>
            </a:extLst>
          </p:cNvPr>
          <p:cNvSpPr/>
          <p:nvPr/>
        </p:nvSpPr>
        <p:spPr>
          <a:xfrm>
            <a:off x="1446968" y="4188140"/>
            <a:ext cx="629944" cy="629944"/>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srgbClr val="7030A0"/>
                </a:solidFill>
                <a:latin typeface="Times New Roman" panose="02020603050405020304" pitchFamily="18" charset="0"/>
                <a:cs typeface="Times New Roman" panose="02020603050405020304" pitchFamily="18" charset="0"/>
              </a:rPr>
              <a:t>Z</a:t>
            </a:r>
            <a:endParaRPr lang="en-US" sz="2500" dirty="0">
              <a:solidFill>
                <a:srgbClr val="7030A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FF57533-DE87-404B-B7B3-B9E641A1AF52}"/>
              </a:ext>
            </a:extLst>
          </p:cNvPr>
          <p:cNvSpPr txBox="1"/>
          <p:nvPr/>
        </p:nvSpPr>
        <p:spPr>
          <a:xfrm>
            <a:off x="5635389" y="4769558"/>
            <a:ext cx="1031051"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Outcome</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B2DED51-CC98-8043-89C8-F27B78655003}"/>
              </a:ext>
            </a:extLst>
          </p:cNvPr>
          <p:cNvSpPr txBox="1"/>
          <p:nvPr/>
        </p:nvSpPr>
        <p:spPr>
          <a:xfrm>
            <a:off x="796837" y="4769558"/>
            <a:ext cx="1696875" cy="369332"/>
          </a:xfrm>
          <a:prstGeom prst="rect">
            <a:avLst/>
          </a:prstGeom>
          <a:noFill/>
          <a:ln>
            <a:noFill/>
          </a:ln>
        </p:spPr>
        <p:txBody>
          <a:bodyPr wrap="none" rtlCol="0">
            <a:spAutoFit/>
          </a:bodyPr>
          <a:lstStyle/>
          <a:p>
            <a:pPr algn="ctr"/>
            <a:r>
              <a:rPr lang="en-US" altLang="zh-CN" dirty="0">
                <a:solidFill>
                  <a:srgbClr val="7030A0"/>
                </a:solidFill>
                <a:latin typeface="Times New Roman" panose="02020603050405020304" pitchFamily="18" charset="0"/>
                <a:cs typeface="Times New Roman" panose="02020603050405020304" pitchFamily="18" charset="0"/>
              </a:rPr>
              <a:t>Target</a:t>
            </a:r>
            <a:r>
              <a:rPr lang="zh-CN" altLang="en-US" dirty="0">
                <a:solidFill>
                  <a:srgbClr val="7030A0"/>
                </a:solidFill>
                <a:latin typeface="Times New Roman" panose="02020603050405020304" pitchFamily="18" charset="0"/>
                <a:cs typeface="Times New Roman" panose="02020603050405020304" pitchFamily="18" charset="0"/>
              </a:rPr>
              <a:t> </a:t>
            </a:r>
            <a:r>
              <a:rPr lang="en-US" altLang="zh-CN" dirty="0">
                <a:solidFill>
                  <a:srgbClr val="7030A0"/>
                </a:solidFill>
                <a:latin typeface="Times New Roman" panose="02020603050405020304" pitchFamily="18" charset="0"/>
                <a:cs typeface="Times New Roman" panose="02020603050405020304" pitchFamily="18" charset="0"/>
              </a:rPr>
              <a:t>treatment</a:t>
            </a:r>
          </a:p>
        </p:txBody>
      </p:sp>
      <p:sp>
        <p:nvSpPr>
          <p:cNvPr id="19" name="TextBox 18">
            <a:extLst>
              <a:ext uri="{FF2B5EF4-FFF2-40B4-BE49-F238E27FC236}">
                <a16:creationId xmlns:a16="http://schemas.microsoft.com/office/drawing/2014/main" id="{BC85E094-D69C-9249-8B58-786CA16F02C6}"/>
              </a:ext>
            </a:extLst>
          </p:cNvPr>
          <p:cNvSpPr txBox="1"/>
          <p:nvPr/>
        </p:nvSpPr>
        <p:spPr>
          <a:xfrm>
            <a:off x="7544842" y="1787770"/>
            <a:ext cx="3013966" cy="707886"/>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Observational data</a:t>
            </a:r>
          </a:p>
          <a:p>
            <a:r>
              <a:rPr lang="en-US" altLang="zh-CN" sz="2000" dirty="0">
                <a:latin typeface="Times New Roman" panose="02020603050405020304" pitchFamily="18" charset="0"/>
                <a:cs typeface="Times New Roman" panose="02020603050405020304" pitchFamily="18" charset="0"/>
              </a:rPr>
              <a:t>(Cheap, massive, available)</a:t>
            </a:r>
          </a:p>
        </p:txBody>
      </p:sp>
      <p:cxnSp>
        <p:nvCxnSpPr>
          <p:cNvPr id="20" name="Straight Arrow Connector 19">
            <a:extLst>
              <a:ext uri="{FF2B5EF4-FFF2-40B4-BE49-F238E27FC236}">
                <a16:creationId xmlns:a16="http://schemas.microsoft.com/office/drawing/2014/main" id="{F099B9BC-AEF5-6948-845F-68D89D4E1241}"/>
              </a:ext>
            </a:extLst>
          </p:cNvPr>
          <p:cNvCxnSpPr>
            <a:cxnSpLocks/>
            <a:stCxn id="11" idx="3"/>
            <a:endCxn id="14" idx="7"/>
          </p:cNvCxnSpPr>
          <p:nvPr/>
        </p:nvCxnSpPr>
        <p:spPr>
          <a:xfrm flipH="1">
            <a:off x="1984659" y="3874388"/>
            <a:ext cx="1653583" cy="406005"/>
          </a:xfrm>
          <a:prstGeom prst="straightConnector1">
            <a:avLst/>
          </a:prstGeom>
          <a:ln w="19050">
            <a:solidFill>
              <a:schemeClr val="tx1"/>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8E1EB33-68F7-A94A-B0A7-9895C0BF6D08}"/>
              </a:ext>
            </a:extLst>
          </p:cNvPr>
          <p:cNvSpPr/>
          <p:nvPr/>
        </p:nvSpPr>
        <p:spPr>
          <a:xfrm>
            <a:off x="3545989" y="2600143"/>
            <a:ext cx="629944" cy="629944"/>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tx1"/>
                </a:solidFill>
                <a:latin typeface="Times New Roman" panose="02020603050405020304" pitchFamily="18" charset="0"/>
                <a:cs typeface="Times New Roman" panose="02020603050405020304" pitchFamily="18" charset="0"/>
              </a:rPr>
              <a:t>U</a:t>
            </a:r>
            <a:endParaRPr lang="en-US" sz="2500" b="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a:extLst>
              <a:ext uri="{FF2B5EF4-FFF2-40B4-BE49-F238E27FC236}">
                <a16:creationId xmlns:a16="http://schemas.microsoft.com/office/drawing/2014/main" id="{DCA5F8A9-D9B0-B54F-B533-A989BC22FFDF}"/>
              </a:ext>
            </a:extLst>
          </p:cNvPr>
          <p:cNvCxnSpPr>
            <a:cxnSpLocks/>
            <a:stCxn id="21" idx="3"/>
            <a:endCxn id="14" idx="0"/>
          </p:cNvCxnSpPr>
          <p:nvPr/>
        </p:nvCxnSpPr>
        <p:spPr>
          <a:xfrm flipH="1">
            <a:off x="1761940" y="3137834"/>
            <a:ext cx="1876302" cy="1050306"/>
          </a:xfrm>
          <a:prstGeom prst="straightConnector1">
            <a:avLst/>
          </a:prstGeom>
          <a:ln w="19050">
            <a:solidFill>
              <a:schemeClr val="tx1"/>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9F005AA-DA5B-BF41-A066-E67DE9069EB0}"/>
              </a:ext>
            </a:extLst>
          </p:cNvPr>
          <p:cNvCxnSpPr>
            <a:cxnSpLocks/>
            <a:stCxn id="21" idx="5"/>
            <a:endCxn id="12" idx="0"/>
          </p:cNvCxnSpPr>
          <p:nvPr/>
        </p:nvCxnSpPr>
        <p:spPr>
          <a:xfrm>
            <a:off x="4083680" y="3137834"/>
            <a:ext cx="1989758" cy="1050306"/>
          </a:xfrm>
          <a:prstGeom prst="straightConnector1">
            <a:avLst/>
          </a:prstGeom>
          <a:ln w="19050">
            <a:solidFill>
              <a:schemeClr val="tx1"/>
            </a:solidFill>
            <a:prstDash val="solid"/>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125E13-1887-1247-9A23-BF867A3BA5F9}"/>
              </a:ext>
            </a:extLst>
          </p:cNvPr>
          <p:cNvCxnSpPr>
            <a:cxnSpLocks/>
            <a:stCxn id="29" idx="6"/>
            <a:endCxn id="28" idx="2"/>
          </p:cNvCxnSpPr>
          <p:nvPr/>
        </p:nvCxnSpPr>
        <p:spPr>
          <a:xfrm>
            <a:off x="8658439" y="4497907"/>
            <a:ext cx="1582533" cy="0"/>
          </a:xfrm>
          <a:prstGeom prst="straightConnector1">
            <a:avLst/>
          </a:prstGeom>
          <a:ln w="28575">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9154EE-1E37-3949-9E29-F867DDFC221E}"/>
              </a:ext>
            </a:extLst>
          </p:cNvPr>
          <p:cNvCxnSpPr>
            <a:cxnSpLocks/>
            <a:stCxn id="27" idx="4"/>
            <a:endCxn id="29" idx="0"/>
          </p:cNvCxnSpPr>
          <p:nvPr/>
        </p:nvCxnSpPr>
        <p:spPr>
          <a:xfrm>
            <a:off x="8343467" y="3961436"/>
            <a:ext cx="0" cy="221499"/>
          </a:xfrm>
          <a:prstGeom prst="straightConnector1">
            <a:avLst/>
          </a:prstGeom>
          <a:ln w="28575">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AB9F3D-F45D-E44F-9BD7-F847717B3C92}"/>
              </a:ext>
            </a:extLst>
          </p:cNvPr>
          <p:cNvCxnSpPr>
            <a:cxnSpLocks/>
            <a:stCxn id="27" idx="5"/>
            <a:endCxn id="28" idx="1"/>
          </p:cNvCxnSpPr>
          <p:nvPr/>
        </p:nvCxnSpPr>
        <p:spPr>
          <a:xfrm>
            <a:off x="8566186" y="3869183"/>
            <a:ext cx="1767039" cy="406005"/>
          </a:xfrm>
          <a:prstGeom prst="straightConnector1">
            <a:avLst/>
          </a:prstGeom>
          <a:ln w="28575">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6EED643-4212-0048-A5AC-AA041F6C55A9}"/>
              </a:ext>
            </a:extLst>
          </p:cNvPr>
          <p:cNvSpPr/>
          <p:nvPr/>
        </p:nvSpPr>
        <p:spPr>
          <a:xfrm>
            <a:off x="8028495" y="3331492"/>
            <a:ext cx="629944" cy="629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a:solidFill>
                  <a:schemeClr val="tx1"/>
                </a:solidFill>
                <a:latin typeface="Times New Roman" panose="02020603050405020304" pitchFamily="18" charset="0"/>
                <a:cs typeface="Times New Roman" panose="02020603050405020304" pitchFamily="18" charset="0"/>
              </a:rPr>
              <a:t>X</a:t>
            </a:r>
            <a:endParaRPr lang="en-US" sz="2500" b="1" dirty="0">
              <a:solidFill>
                <a:schemeClr val="tx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DEA82C72-C39C-A04A-883A-0197D162A22E}"/>
              </a:ext>
            </a:extLst>
          </p:cNvPr>
          <p:cNvSpPr/>
          <p:nvPr/>
        </p:nvSpPr>
        <p:spPr>
          <a:xfrm>
            <a:off x="10240972" y="4182935"/>
            <a:ext cx="629944" cy="6299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schemeClr val="tx1"/>
                </a:solidFill>
                <a:latin typeface="Times New Roman" panose="02020603050405020304" pitchFamily="18" charset="0"/>
                <a:cs typeface="Times New Roman" panose="02020603050405020304" pitchFamily="18" charset="0"/>
              </a:rPr>
              <a:t>Y</a:t>
            </a:r>
            <a:endParaRPr lang="en-US" sz="2500" dirty="0">
              <a:solidFill>
                <a:schemeClr val="tx1"/>
              </a:solidFill>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5A7E96D4-CFCB-9E4C-8BDA-D0FC43048204}"/>
              </a:ext>
            </a:extLst>
          </p:cNvPr>
          <p:cNvSpPr/>
          <p:nvPr/>
        </p:nvSpPr>
        <p:spPr>
          <a:xfrm>
            <a:off x="8028495" y="4182935"/>
            <a:ext cx="629944" cy="629944"/>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dirty="0">
                <a:solidFill>
                  <a:srgbClr val="00B050"/>
                </a:solidFill>
                <a:latin typeface="Times New Roman" panose="02020603050405020304" pitchFamily="18" charset="0"/>
                <a:cs typeface="Times New Roman" panose="02020603050405020304" pitchFamily="18" charset="0"/>
              </a:rPr>
              <a:t>A</a:t>
            </a:r>
            <a:endParaRPr lang="en-US" sz="2500" dirty="0">
              <a:solidFill>
                <a:srgbClr val="00B05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4A8A1F9-D7C2-4F49-8759-BCA83CC9157E}"/>
              </a:ext>
            </a:extLst>
          </p:cNvPr>
          <p:cNvSpPr txBox="1"/>
          <p:nvPr/>
        </p:nvSpPr>
        <p:spPr>
          <a:xfrm>
            <a:off x="10141958" y="4764353"/>
            <a:ext cx="1031051"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Outcome</a:t>
            </a:r>
            <a:endParaRPr lang="en-US"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6B604901-5065-8B41-941B-FB29212FE003}"/>
              </a:ext>
            </a:extLst>
          </p:cNvPr>
          <p:cNvSpPr txBox="1"/>
          <p:nvPr/>
        </p:nvSpPr>
        <p:spPr>
          <a:xfrm>
            <a:off x="7184799" y="4764353"/>
            <a:ext cx="2512226" cy="369332"/>
          </a:xfrm>
          <a:prstGeom prst="rect">
            <a:avLst/>
          </a:prstGeom>
          <a:noFill/>
        </p:spPr>
        <p:txBody>
          <a:bodyPr wrap="none" rtlCol="0">
            <a:spAutoFit/>
          </a:bodyPr>
          <a:lstStyle/>
          <a:p>
            <a:pPr algn="ctr"/>
            <a:r>
              <a:rPr lang="en-US" altLang="zh-CN" dirty="0">
                <a:solidFill>
                  <a:srgbClr val="00B050"/>
                </a:solidFill>
                <a:latin typeface="Times New Roman" panose="02020603050405020304" pitchFamily="18" charset="0"/>
                <a:cs typeface="Times New Roman" panose="02020603050405020304" pitchFamily="18" charset="0"/>
              </a:rPr>
              <a:t>Ranking-proxy treatment</a:t>
            </a:r>
          </a:p>
        </p:txBody>
      </p:sp>
      <p:cxnSp>
        <p:nvCxnSpPr>
          <p:cNvPr id="33" name="Straight Connector 32">
            <a:extLst>
              <a:ext uri="{FF2B5EF4-FFF2-40B4-BE49-F238E27FC236}">
                <a16:creationId xmlns:a16="http://schemas.microsoft.com/office/drawing/2014/main" id="{CA36BB63-A842-1D41-8B18-D0251672114B}"/>
              </a:ext>
            </a:extLst>
          </p:cNvPr>
          <p:cNvCxnSpPr/>
          <p:nvPr/>
        </p:nvCxnSpPr>
        <p:spPr>
          <a:xfrm>
            <a:off x="6906126" y="1927977"/>
            <a:ext cx="0" cy="29729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8BA791C3-55A7-4F47-BF60-C40CDA9F84B6}"/>
              </a:ext>
            </a:extLst>
          </p:cNvPr>
          <p:cNvSpPr txBox="1">
            <a:spLocks/>
          </p:cNvSpPr>
          <p:nvPr/>
        </p:nvSpPr>
        <p:spPr>
          <a:xfrm>
            <a:off x="1050879" y="212559"/>
            <a:ext cx="9810604" cy="121602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3000" cap="none" dirty="0">
                <a:latin typeface="Times New Roman" panose="02020603050405020304" pitchFamily="18" charset="0"/>
                <a:cs typeface="Times New Roman" panose="02020603050405020304" pitchFamily="18" charset="0"/>
              </a:rPr>
              <a:t>Identification of </a:t>
            </a:r>
            <a:r>
              <a:rPr lang="en-US" sz="3000" b="1" cap="none" dirty="0">
                <a:latin typeface="Times New Roman" panose="02020603050405020304" pitchFamily="18" charset="0"/>
                <a:cs typeface="Times New Roman" panose="02020603050405020304" pitchFamily="18" charset="0"/>
              </a:rPr>
              <a:t>Split-Treatment</a:t>
            </a:r>
            <a:endParaRPr lang="en-US" sz="3000" cap="none" dirty="0">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273B98F8-4A0B-294A-810F-12BA45808168}"/>
              </a:ext>
            </a:extLst>
          </p:cNvPr>
          <p:cNvGrpSpPr/>
          <p:nvPr/>
        </p:nvGrpSpPr>
        <p:grpSpPr>
          <a:xfrm>
            <a:off x="747603" y="5417105"/>
            <a:ext cx="11020709" cy="1107996"/>
            <a:chOff x="870731" y="1381863"/>
            <a:chExt cx="11020709" cy="1107996"/>
          </a:xfrm>
        </p:grpSpPr>
        <p:sp>
          <p:nvSpPr>
            <p:cNvPr id="41" name="TextBox 40">
              <a:extLst>
                <a:ext uri="{FF2B5EF4-FFF2-40B4-BE49-F238E27FC236}">
                  <a16:creationId xmlns:a16="http://schemas.microsoft.com/office/drawing/2014/main" id="{D262FDCD-CBB1-624A-B813-4011931E8C44}"/>
                </a:ext>
              </a:extLst>
            </p:cNvPr>
            <p:cNvSpPr txBox="1"/>
            <p:nvPr/>
          </p:nvSpPr>
          <p:spPr>
            <a:xfrm>
              <a:off x="870731" y="1381863"/>
              <a:ext cx="11020709" cy="1107996"/>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The ultimate goal is to estimate the effect of a </a:t>
              </a:r>
              <a:r>
                <a:rPr lang="en-US" sz="2200" dirty="0">
                  <a:solidFill>
                    <a:srgbClr val="7030A0"/>
                  </a:solidFill>
                  <a:latin typeface="Times New Roman" panose="02020603050405020304" pitchFamily="18" charset="0"/>
                  <a:cs typeface="Times New Roman" panose="02020603050405020304" pitchFamily="18" charset="0"/>
                </a:rPr>
                <a:t>prospective treatment Z</a:t>
              </a:r>
              <a:r>
                <a:rPr lang="en-US" sz="2200" dirty="0">
                  <a:latin typeface="Times New Roman" panose="02020603050405020304" pitchFamily="18" charset="0"/>
                  <a:cs typeface="Times New Roman" panose="02020603050405020304" pitchFamily="18" charset="0"/>
                </a:rPr>
                <a:t>, but it is not observed.</a:t>
              </a:r>
            </a:p>
            <a:p>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Alternatively,</a:t>
              </a:r>
              <a:r>
                <a:rPr lang="en-US" sz="2200" b="1" dirty="0">
                  <a:latin typeface="Times New Roman" panose="02020603050405020304" pitchFamily="18" charset="0"/>
                  <a:cs typeface="Times New Roman" panose="02020603050405020304" pitchFamily="18" charset="0"/>
                </a:rPr>
                <a:t> Split-Treatment</a:t>
              </a:r>
              <a:r>
                <a:rPr lang="en-US" sz="2200" dirty="0">
                  <a:latin typeface="Times New Roman" panose="02020603050405020304" pitchFamily="18" charset="0"/>
                  <a:cs typeface="Times New Roman" panose="02020603050405020304" pitchFamily="18" charset="0"/>
                </a:rPr>
                <a:t> estimates the effect of a </a:t>
              </a:r>
              <a:r>
                <a:rPr lang="en-US" sz="2200" dirty="0">
                  <a:solidFill>
                    <a:srgbClr val="00B050"/>
                  </a:solidFill>
                  <a:latin typeface="Times New Roman" panose="02020603050405020304" pitchFamily="18" charset="0"/>
                  <a:cs typeface="Times New Roman" panose="02020603050405020304" pitchFamily="18" charset="0"/>
                </a:rPr>
                <a:t>proxy treatment A</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Under proper assumptions, the ranking of the two heterogeneous effect can be aligned.</a:t>
              </a:r>
            </a:p>
          </p:txBody>
        </p:sp>
        <p:sp>
          <p:nvSpPr>
            <p:cNvPr id="42" name="Right Arrow 41">
              <a:extLst>
                <a:ext uri="{FF2B5EF4-FFF2-40B4-BE49-F238E27FC236}">
                  <a16:creationId xmlns:a16="http://schemas.microsoft.com/office/drawing/2014/main" id="{42D11142-734C-124A-A393-EE662B6FC8AF}"/>
                </a:ext>
              </a:extLst>
            </p:cNvPr>
            <p:cNvSpPr/>
            <p:nvPr/>
          </p:nvSpPr>
          <p:spPr>
            <a:xfrm flipV="1">
              <a:off x="1050879" y="1846175"/>
              <a:ext cx="377111" cy="16711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43" name="Right Arrow 42">
              <a:extLst>
                <a:ext uri="{FF2B5EF4-FFF2-40B4-BE49-F238E27FC236}">
                  <a16:creationId xmlns:a16="http://schemas.microsoft.com/office/drawing/2014/main" id="{E7D3FF10-844A-DD49-A360-8C9623B1F9DD}"/>
                </a:ext>
              </a:extLst>
            </p:cNvPr>
            <p:cNvSpPr/>
            <p:nvPr/>
          </p:nvSpPr>
          <p:spPr>
            <a:xfrm flipV="1">
              <a:off x="1295826" y="2192081"/>
              <a:ext cx="377111" cy="16711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spTree>
    <p:extLst>
      <p:ext uri="{BB962C8B-B14F-4D97-AF65-F5344CB8AC3E}">
        <p14:creationId xmlns:p14="http://schemas.microsoft.com/office/powerpoint/2010/main" val="2147218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5</a:t>
            </a:fld>
            <a:endParaRPr lang="en-US" dirty="0"/>
          </a:p>
        </p:txBody>
      </p:sp>
      <p:sp>
        <p:nvSpPr>
          <p:cNvPr id="36" name="Title 1">
            <a:extLst>
              <a:ext uri="{FF2B5EF4-FFF2-40B4-BE49-F238E27FC236}">
                <a16:creationId xmlns:a16="http://schemas.microsoft.com/office/drawing/2014/main" id="{8BA791C3-55A7-4F47-BF60-C40CDA9F84B6}"/>
              </a:ext>
            </a:extLst>
          </p:cNvPr>
          <p:cNvSpPr txBox="1">
            <a:spLocks/>
          </p:cNvSpPr>
          <p:nvPr/>
        </p:nvSpPr>
        <p:spPr>
          <a:xfrm>
            <a:off x="1050879" y="212559"/>
            <a:ext cx="9810604" cy="1216024"/>
          </a:xfrm>
          <a:prstGeom prst="rect">
            <a:avLst/>
          </a:prstGeom>
        </p:spPr>
        <p:txBody>
          <a:bodyPr vert="horz" lIns="91440" tIns="45720" rIns="91440" bIns="45720" rtlCol="0" anchor="ctr">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r>
              <a:rPr lang="en-US" sz="3000" cap="none" dirty="0">
                <a:latin typeface="Times New Roman" panose="02020603050405020304" pitchFamily="18" charset="0"/>
                <a:cs typeface="Times New Roman" panose="02020603050405020304" pitchFamily="18" charset="0"/>
              </a:rPr>
              <a:t>Identification of </a:t>
            </a:r>
            <a:r>
              <a:rPr lang="en-US" sz="3000" b="1" cap="none" dirty="0">
                <a:latin typeface="Times New Roman" panose="02020603050405020304" pitchFamily="18" charset="0"/>
                <a:cs typeface="Times New Roman" panose="02020603050405020304" pitchFamily="18" charset="0"/>
              </a:rPr>
              <a:t>Split-Treatment</a:t>
            </a:r>
            <a:endParaRPr lang="en-US" sz="3000" cap="none" dirty="0">
              <a:latin typeface="Times New Roman" panose="02020603050405020304" pitchFamily="18" charset="0"/>
              <a:cs typeface="Times New Roman" panose="02020603050405020304" pitchFamily="18" charset="0"/>
            </a:endParaRPr>
          </a:p>
        </p:txBody>
      </p:sp>
      <p:pic>
        <p:nvPicPr>
          <p:cNvPr id="5" name="Picture 4" descr="Text&#10;&#10;Description automatically generated with medium confidence">
            <a:extLst>
              <a:ext uri="{FF2B5EF4-FFF2-40B4-BE49-F238E27FC236}">
                <a16:creationId xmlns:a16="http://schemas.microsoft.com/office/drawing/2014/main" id="{2F2D0370-6486-3F4B-8717-CE2BF1F77D94}"/>
              </a:ext>
            </a:extLst>
          </p:cNvPr>
          <p:cNvPicPr>
            <a:picLocks noChangeAspect="1"/>
          </p:cNvPicPr>
          <p:nvPr/>
        </p:nvPicPr>
        <p:blipFill>
          <a:blip r:embed="rId3"/>
          <a:stretch>
            <a:fillRect/>
          </a:stretch>
        </p:blipFill>
        <p:spPr>
          <a:xfrm>
            <a:off x="870731" y="1832708"/>
            <a:ext cx="5204062" cy="1953978"/>
          </a:xfrm>
          <a:prstGeom prst="rect">
            <a:avLst/>
          </a:prstGeom>
        </p:spPr>
      </p:pic>
      <p:pic>
        <p:nvPicPr>
          <p:cNvPr id="55" name="Picture 54" descr="Diagram&#10;&#10;Description automatically generated">
            <a:extLst>
              <a:ext uri="{FF2B5EF4-FFF2-40B4-BE49-F238E27FC236}">
                <a16:creationId xmlns:a16="http://schemas.microsoft.com/office/drawing/2014/main" id="{51AFA427-5B62-7443-B407-AFDE7BE4DC9E}"/>
              </a:ext>
            </a:extLst>
          </p:cNvPr>
          <p:cNvPicPr>
            <a:picLocks noChangeAspect="1"/>
          </p:cNvPicPr>
          <p:nvPr/>
        </p:nvPicPr>
        <p:blipFill>
          <a:blip r:embed="rId4"/>
          <a:stretch>
            <a:fillRect/>
          </a:stretch>
        </p:blipFill>
        <p:spPr>
          <a:xfrm>
            <a:off x="6404286" y="1968568"/>
            <a:ext cx="5112383" cy="2130921"/>
          </a:xfrm>
          <a:prstGeom prst="rect">
            <a:avLst/>
          </a:prstGeom>
        </p:spPr>
      </p:pic>
      <p:grpSp>
        <p:nvGrpSpPr>
          <p:cNvPr id="65" name="Group 64">
            <a:extLst>
              <a:ext uri="{FF2B5EF4-FFF2-40B4-BE49-F238E27FC236}">
                <a16:creationId xmlns:a16="http://schemas.microsoft.com/office/drawing/2014/main" id="{8D900111-AE90-C843-B892-8E43280E2B4F}"/>
              </a:ext>
            </a:extLst>
          </p:cNvPr>
          <p:cNvGrpSpPr/>
          <p:nvPr/>
        </p:nvGrpSpPr>
        <p:grpSpPr>
          <a:xfrm>
            <a:off x="618067" y="1379135"/>
            <a:ext cx="5405362" cy="369332"/>
            <a:chOff x="550819" y="4289588"/>
            <a:chExt cx="5405362" cy="369332"/>
          </a:xfrm>
        </p:grpSpPr>
        <p:pic>
          <p:nvPicPr>
            <p:cNvPr id="57" name="Picture 56" descr="A picture containing text&#10;&#10;Description automatically generated">
              <a:extLst>
                <a:ext uri="{FF2B5EF4-FFF2-40B4-BE49-F238E27FC236}">
                  <a16:creationId xmlns:a16="http://schemas.microsoft.com/office/drawing/2014/main" id="{652A90F9-F562-7A4E-998A-7AD344337DA6}"/>
                </a:ext>
              </a:extLst>
            </p:cNvPr>
            <p:cNvPicPr>
              <a:picLocks noChangeAspect="1"/>
            </p:cNvPicPr>
            <p:nvPr/>
          </p:nvPicPr>
          <p:blipFill rotWithShape="1">
            <a:blip r:embed="rId5"/>
            <a:srcRect r="1053" b="7222"/>
            <a:stretch/>
          </p:blipFill>
          <p:spPr>
            <a:xfrm>
              <a:off x="3669240" y="4356203"/>
              <a:ext cx="2286941" cy="274707"/>
            </a:xfrm>
            <a:prstGeom prst="rect">
              <a:avLst/>
            </a:prstGeom>
          </p:spPr>
        </p:pic>
        <p:sp>
          <p:nvSpPr>
            <p:cNvPr id="58" name="TextBox 57">
              <a:extLst>
                <a:ext uri="{FF2B5EF4-FFF2-40B4-BE49-F238E27FC236}">
                  <a16:creationId xmlns:a16="http://schemas.microsoft.com/office/drawing/2014/main" id="{B826F097-DE96-DA41-BE93-49A32FAB135A}"/>
                </a:ext>
              </a:extLst>
            </p:cNvPr>
            <p:cNvSpPr txBox="1"/>
            <p:nvPr/>
          </p:nvSpPr>
          <p:spPr>
            <a:xfrm>
              <a:off x="550819" y="4289588"/>
              <a:ext cx="3236784" cy="369332"/>
            </a:xfrm>
            <a:prstGeom prst="rect">
              <a:avLst/>
            </a:prstGeom>
            <a:noFill/>
          </p:spPr>
          <p:txBody>
            <a:bodyPr wrap="none" rtlCol="0">
              <a:spAutoFit/>
            </a:bodyPr>
            <a:lstStyle/>
            <a:p>
              <a:pPr marL="285750" indent="-285750">
                <a:buFont typeface="Wingdings" pitchFamily="2" charset="2"/>
                <a:buChar char="Ø"/>
              </a:pPr>
              <a:r>
                <a:rPr lang="en-US" b="1" dirty="0">
                  <a:latin typeface="Times New Roman" panose="02020603050405020304" pitchFamily="18" charset="0"/>
                  <a:cs typeface="Times New Roman" panose="02020603050405020304" pitchFamily="18" charset="0"/>
                </a:rPr>
                <a:t>Assumption1 (</a:t>
              </a:r>
              <a:r>
                <a:rPr lang="en-US" b="1" dirty="0" err="1">
                  <a:latin typeface="Times New Roman" panose="02020603050405020304" pitchFamily="18" charset="0"/>
                  <a:cs typeface="Times New Roman" panose="02020603050405020304" pitchFamily="18" charset="0"/>
                </a:rPr>
                <a:t>Ignorability</a:t>
              </a:r>
              <a:r>
                <a:rPr lang="en-US" b="1" dirty="0">
                  <a:latin typeface="Times New Roman" panose="02020603050405020304" pitchFamily="18" charset="0"/>
                  <a:cs typeface="Times New Roman" panose="02020603050405020304" pitchFamily="18" charset="0"/>
                </a:rPr>
                <a:t>):</a:t>
              </a:r>
            </a:p>
          </p:txBody>
        </p:sp>
      </p:grpSp>
      <p:grpSp>
        <p:nvGrpSpPr>
          <p:cNvPr id="66" name="Group 65">
            <a:extLst>
              <a:ext uri="{FF2B5EF4-FFF2-40B4-BE49-F238E27FC236}">
                <a16:creationId xmlns:a16="http://schemas.microsoft.com/office/drawing/2014/main" id="{613AC8EA-4C5A-E34F-B04F-2A48E2ACCFF0}"/>
              </a:ext>
            </a:extLst>
          </p:cNvPr>
          <p:cNvGrpSpPr/>
          <p:nvPr/>
        </p:nvGrpSpPr>
        <p:grpSpPr>
          <a:xfrm>
            <a:off x="618067" y="3777999"/>
            <a:ext cx="5552722" cy="414965"/>
            <a:chOff x="6213685" y="4289588"/>
            <a:chExt cx="5552722" cy="414965"/>
          </a:xfrm>
        </p:grpSpPr>
        <p:sp>
          <p:nvSpPr>
            <p:cNvPr id="59" name="TextBox 58">
              <a:extLst>
                <a:ext uri="{FF2B5EF4-FFF2-40B4-BE49-F238E27FC236}">
                  <a16:creationId xmlns:a16="http://schemas.microsoft.com/office/drawing/2014/main" id="{2E581ADF-B991-CB4D-BB51-F8FA7E484D9F}"/>
                </a:ext>
              </a:extLst>
            </p:cNvPr>
            <p:cNvSpPr txBox="1"/>
            <p:nvPr/>
          </p:nvSpPr>
          <p:spPr>
            <a:xfrm>
              <a:off x="6213685" y="4289588"/>
              <a:ext cx="3236784" cy="369332"/>
            </a:xfrm>
            <a:prstGeom prst="rect">
              <a:avLst/>
            </a:prstGeom>
            <a:noFill/>
          </p:spPr>
          <p:txBody>
            <a:bodyPr wrap="none" rtlCol="0">
              <a:spAutoFit/>
            </a:bodyPr>
            <a:lstStyle/>
            <a:p>
              <a:pPr marL="285750" indent="-285750">
                <a:buFont typeface="Wingdings" pitchFamily="2" charset="2"/>
                <a:buChar char="Ø"/>
              </a:pPr>
              <a:r>
                <a:rPr lang="en-US" b="1" dirty="0">
                  <a:latin typeface="Times New Roman" panose="02020603050405020304" pitchFamily="18" charset="0"/>
                  <a:cs typeface="Times New Roman" panose="02020603050405020304" pitchFamily="18" charset="0"/>
                </a:rPr>
                <a:t>Assumption2 (Compliance):</a:t>
              </a:r>
            </a:p>
          </p:txBody>
        </p:sp>
        <p:pic>
          <p:nvPicPr>
            <p:cNvPr id="61" name="Picture 60" descr="A picture containing logo&#10;&#10;Description automatically generated">
              <a:extLst>
                <a:ext uri="{FF2B5EF4-FFF2-40B4-BE49-F238E27FC236}">
                  <a16:creationId xmlns:a16="http://schemas.microsoft.com/office/drawing/2014/main" id="{A06584C6-44BB-AE49-8F67-A3750A8CBCDD}"/>
                </a:ext>
              </a:extLst>
            </p:cNvPr>
            <p:cNvPicPr>
              <a:picLocks noChangeAspect="1"/>
            </p:cNvPicPr>
            <p:nvPr/>
          </p:nvPicPr>
          <p:blipFill>
            <a:blip r:embed="rId6"/>
            <a:stretch>
              <a:fillRect/>
            </a:stretch>
          </p:blipFill>
          <p:spPr>
            <a:xfrm>
              <a:off x="9324475" y="4345250"/>
              <a:ext cx="2441932" cy="359303"/>
            </a:xfrm>
            <a:prstGeom prst="rect">
              <a:avLst/>
            </a:prstGeom>
          </p:spPr>
        </p:pic>
      </p:grpSp>
      <p:pic>
        <p:nvPicPr>
          <p:cNvPr id="63" name="Picture 62" descr="Text&#10;&#10;Description automatically generated">
            <a:extLst>
              <a:ext uri="{FF2B5EF4-FFF2-40B4-BE49-F238E27FC236}">
                <a16:creationId xmlns:a16="http://schemas.microsoft.com/office/drawing/2014/main" id="{24DECADA-7912-4145-9DEE-AC7D893F3F91}"/>
              </a:ext>
            </a:extLst>
          </p:cNvPr>
          <p:cNvPicPr>
            <a:picLocks noChangeAspect="1"/>
          </p:cNvPicPr>
          <p:nvPr/>
        </p:nvPicPr>
        <p:blipFill>
          <a:blip r:embed="rId7"/>
          <a:stretch>
            <a:fillRect/>
          </a:stretch>
        </p:blipFill>
        <p:spPr>
          <a:xfrm>
            <a:off x="1427990" y="4312456"/>
            <a:ext cx="2441933" cy="798017"/>
          </a:xfrm>
          <a:prstGeom prst="rect">
            <a:avLst/>
          </a:prstGeom>
        </p:spPr>
      </p:pic>
      <p:grpSp>
        <p:nvGrpSpPr>
          <p:cNvPr id="69" name="Group 68">
            <a:extLst>
              <a:ext uri="{FF2B5EF4-FFF2-40B4-BE49-F238E27FC236}">
                <a16:creationId xmlns:a16="http://schemas.microsoft.com/office/drawing/2014/main" id="{319FAB7F-0661-5A4B-A8A5-A88700127CD7}"/>
              </a:ext>
            </a:extLst>
          </p:cNvPr>
          <p:cNvGrpSpPr/>
          <p:nvPr/>
        </p:nvGrpSpPr>
        <p:grpSpPr>
          <a:xfrm>
            <a:off x="2325681" y="5417105"/>
            <a:ext cx="7964488" cy="1107996"/>
            <a:chOff x="870731" y="1381863"/>
            <a:chExt cx="7964488" cy="1107996"/>
          </a:xfrm>
        </p:grpSpPr>
        <p:sp>
          <p:nvSpPr>
            <p:cNvPr id="34" name="TextBox 33">
              <a:extLst>
                <a:ext uri="{FF2B5EF4-FFF2-40B4-BE49-F238E27FC236}">
                  <a16:creationId xmlns:a16="http://schemas.microsoft.com/office/drawing/2014/main" id="{7841613F-7C2E-F341-A47E-6D3ED5BB4A54}"/>
                </a:ext>
              </a:extLst>
            </p:cNvPr>
            <p:cNvSpPr txBox="1"/>
            <p:nvPr/>
          </p:nvSpPr>
          <p:spPr>
            <a:xfrm>
              <a:off x="870731" y="1381863"/>
              <a:ext cx="7964488" cy="1107996"/>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We pick a </a:t>
              </a:r>
              <a:r>
                <a:rPr lang="en-US" sz="2200" dirty="0">
                  <a:solidFill>
                    <a:srgbClr val="00B050"/>
                  </a:solidFill>
                  <a:latin typeface="Times New Roman" panose="02020603050405020304" pitchFamily="18" charset="0"/>
                  <a:cs typeface="Times New Roman" panose="02020603050405020304" pitchFamily="18" charset="0"/>
                </a:rPr>
                <a:t>proxy treatment A </a:t>
              </a:r>
              <a:r>
                <a:rPr lang="en-US" sz="2200" dirty="0">
                  <a:latin typeface="Times New Roman" panose="02020603050405020304" pitchFamily="18" charset="0"/>
                  <a:cs typeface="Times New Roman" panose="02020603050405020304" pitchFamily="18" charset="0"/>
                </a:rPr>
                <a:t>such that:</a:t>
              </a:r>
            </a:p>
            <a:p>
              <a:r>
                <a:rPr lang="en-US" sz="2200" b="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 exists, with some natural variation, in our observational logs.</a:t>
              </a:r>
            </a:p>
            <a:p>
              <a:r>
                <a:rPr lang="en-US" sz="2200" dirty="0">
                  <a:latin typeface="Times New Roman" panose="02020603050405020304" pitchFamily="18" charset="0"/>
                  <a:cs typeface="Times New Roman" panose="02020603050405020304" pitchFamily="18" charset="0"/>
                </a:rPr>
                <a:t>	The effect of Z on Y should be mediated through A.</a:t>
              </a:r>
            </a:p>
          </p:txBody>
        </p:sp>
        <p:sp>
          <p:nvSpPr>
            <p:cNvPr id="35" name="Right Arrow 34">
              <a:extLst>
                <a:ext uri="{FF2B5EF4-FFF2-40B4-BE49-F238E27FC236}">
                  <a16:creationId xmlns:a16="http://schemas.microsoft.com/office/drawing/2014/main" id="{3B590747-A5ED-1C4D-92B2-6084943B9717}"/>
                </a:ext>
              </a:extLst>
            </p:cNvPr>
            <p:cNvSpPr/>
            <p:nvPr/>
          </p:nvSpPr>
          <p:spPr>
            <a:xfrm flipV="1">
              <a:off x="1050879" y="1846175"/>
              <a:ext cx="377111" cy="16711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sp>
          <p:nvSpPr>
            <p:cNvPr id="64" name="Right Arrow 63">
              <a:extLst>
                <a:ext uri="{FF2B5EF4-FFF2-40B4-BE49-F238E27FC236}">
                  <a16:creationId xmlns:a16="http://schemas.microsoft.com/office/drawing/2014/main" id="{BC38C512-E7D9-5F44-9003-7A6BBC500C68}"/>
                </a:ext>
              </a:extLst>
            </p:cNvPr>
            <p:cNvSpPr/>
            <p:nvPr/>
          </p:nvSpPr>
          <p:spPr>
            <a:xfrm flipV="1">
              <a:off x="1295826" y="2192081"/>
              <a:ext cx="377111" cy="16711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p>
          </p:txBody>
        </p:sp>
      </p:grpSp>
      <p:sp>
        <p:nvSpPr>
          <p:cNvPr id="68" name="Rectangle 67">
            <a:extLst>
              <a:ext uri="{FF2B5EF4-FFF2-40B4-BE49-F238E27FC236}">
                <a16:creationId xmlns:a16="http://schemas.microsoft.com/office/drawing/2014/main" id="{0D7B6583-41E9-924D-9504-42C44ED6E111}"/>
              </a:ext>
            </a:extLst>
          </p:cNvPr>
          <p:cNvSpPr/>
          <p:nvPr/>
        </p:nvSpPr>
        <p:spPr>
          <a:xfrm>
            <a:off x="6527331" y="4183060"/>
            <a:ext cx="2575978" cy="738664"/>
          </a:xfrm>
          <a:prstGeom prst="rect">
            <a:avLst/>
          </a:prstGeom>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Z: Prospective treatment</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 Proxy treatment</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Y: Outcome</a:t>
            </a:r>
          </a:p>
        </p:txBody>
      </p:sp>
      <p:sp>
        <p:nvSpPr>
          <p:cNvPr id="70" name="Rectangle 69">
            <a:extLst>
              <a:ext uri="{FF2B5EF4-FFF2-40B4-BE49-F238E27FC236}">
                <a16:creationId xmlns:a16="http://schemas.microsoft.com/office/drawing/2014/main" id="{0B25C160-2EEA-B64B-8EF2-A87F463CFFF6}"/>
              </a:ext>
            </a:extLst>
          </p:cNvPr>
          <p:cNvSpPr/>
          <p:nvPr/>
        </p:nvSpPr>
        <p:spPr>
          <a:xfrm>
            <a:off x="8749682" y="4183060"/>
            <a:ext cx="2594811" cy="738664"/>
          </a:xfrm>
          <a:prstGeom prst="rect">
            <a:avLst/>
          </a:prstGeom>
        </p:spPr>
        <p:txBody>
          <a:bodyPr wrap="square">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X: Observed Confounder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 No-unmeasured </a:t>
            </a:r>
          </a:p>
          <a:p>
            <a:r>
              <a:rPr lang="en-US" sz="1400" dirty="0">
                <a:latin typeface="Times New Roman" panose="02020603050405020304" pitchFamily="18" charset="0"/>
                <a:cs typeface="Times New Roman" panose="02020603050405020304" pitchFamily="18" charset="0"/>
              </a:rPr>
              <a:t>           unobserved Confounder </a:t>
            </a:r>
          </a:p>
        </p:txBody>
      </p:sp>
    </p:spTree>
    <p:extLst>
      <p:ext uri="{BB962C8B-B14F-4D97-AF65-F5344CB8AC3E}">
        <p14:creationId xmlns:p14="http://schemas.microsoft.com/office/powerpoint/2010/main" val="121062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B2DA5-76A4-6D43-8989-2F138CCA917B}"/>
              </a:ext>
            </a:extLst>
          </p:cNvPr>
          <p:cNvSpPr>
            <a:spLocks noGrp="1"/>
          </p:cNvSpPr>
          <p:nvPr>
            <p:ph idx="1"/>
          </p:nvPr>
        </p:nvSpPr>
        <p:spPr>
          <a:xfrm>
            <a:off x="1050879" y="1825625"/>
            <a:ext cx="11053048" cy="831076"/>
          </a:xfrm>
        </p:spPr>
        <p:txBody>
          <a:bodyPr/>
          <a:lstStyle/>
          <a:p>
            <a:r>
              <a:rPr lang="en-US" dirty="0">
                <a:latin typeface="Times New Roman" panose="02020603050405020304" pitchFamily="18" charset="0"/>
                <a:cs typeface="Times New Roman" panose="02020603050405020304" pitchFamily="18" charset="0"/>
              </a:rPr>
              <a:t>An end-to-end analysis pipeline of using </a:t>
            </a:r>
            <a:r>
              <a:rPr lang="en-US" b="1" dirty="0">
                <a:latin typeface="Times New Roman" panose="02020603050405020304" pitchFamily="18" charset="0"/>
                <a:cs typeface="Times New Roman" panose="02020603050405020304" pitchFamily="18" charset="0"/>
              </a:rPr>
              <a:t>Split-Treatment</a:t>
            </a:r>
            <a:r>
              <a:rPr lang="en-US" dirty="0">
                <a:latin typeface="Times New Roman" panose="02020603050405020304" pitchFamily="18" charset="0"/>
                <a:cs typeface="Times New Roman" panose="02020603050405020304" pitchFamily="18" charset="0"/>
              </a:rPr>
              <a:t> in feature/product recommendation.</a:t>
            </a:r>
          </a:p>
        </p:txBody>
      </p:sp>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6</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Estimation using </a:t>
            </a:r>
            <a:r>
              <a:rPr lang="en-US" sz="3000" b="1" cap="none" dirty="0">
                <a:latin typeface="Times New Roman" panose="02020603050405020304" pitchFamily="18" charset="0"/>
                <a:cs typeface="Times New Roman" panose="02020603050405020304" pitchFamily="18" charset="0"/>
              </a:rPr>
              <a:t>Split-Treatment</a:t>
            </a:r>
          </a:p>
        </p:txBody>
      </p:sp>
      <p:sp>
        <p:nvSpPr>
          <p:cNvPr id="5" name="Rounded Rectangle 4">
            <a:extLst>
              <a:ext uri="{FF2B5EF4-FFF2-40B4-BE49-F238E27FC236}">
                <a16:creationId xmlns:a16="http://schemas.microsoft.com/office/drawing/2014/main" id="{C0C41D49-44D0-034E-ABDF-886C807F8FDA}"/>
              </a:ext>
            </a:extLst>
          </p:cNvPr>
          <p:cNvSpPr/>
          <p:nvPr/>
        </p:nvSpPr>
        <p:spPr>
          <a:xfrm>
            <a:off x="518725" y="2833221"/>
            <a:ext cx="2571391" cy="99234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1. Data processing and setup</a:t>
            </a:r>
          </a:p>
        </p:txBody>
      </p:sp>
      <p:sp>
        <p:nvSpPr>
          <p:cNvPr id="6" name="Rounded Rectangle 5">
            <a:extLst>
              <a:ext uri="{FF2B5EF4-FFF2-40B4-BE49-F238E27FC236}">
                <a16:creationId xmlns:a16="http://schemas.microsoft.com/office/drawing/2014/main" id="{443DC234-7865-D247-A816-DB648731823C}"/>
              </a:ext>
            </a:extLst>
          </p:cNvPr>
          <p:cNvSpPr/>
          <p:nvPr/>
        </p:nvSpPr>
        <p:spPr>
          <a:xfrm>
            <a:off x="3569730" y="2833221"/>
            <a:ext cx="2249938" cy="99234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2. Estimate ITE models</a:t>
            </a:r>
          </a:p>
        </p:txBody>
      </p:sp>
      <p:sp>
        <p:nvSpPr>
          <p:cNvPr id="8" name="Rounded Rectangle 7">
            <a:extLst>
              <a:ext uri="{FF2B5EF4-FFF2-40B4-BE49-F238E27FC236}">
                <a16:creationId xmlns:a16="http://schemas.microsoft.com/office/drawing/2014/main" id="{387B1E52-E6B2-4E46-A912-4D498857624E}"/>
              </a:ext>
            </a:extLst>
          </p:cNvPr>
          <p:cNvSpPr/>
          <p:nvPr/>
        </p:nvSpPr>
        <p:spPr>
          <a:xfrm>
            <a:off x="6299281" y="2833221"/>
            <a:ext cx="2891116" cy="99234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3. Refutation/sensitivity analysis</a:t>
            </a:r>
          </a:p>
        </p:txBody>
      </p:sp>
      <p:sp>
        <p:nvSpPr>
          <p:cNvPr id="9" name="Rounded Rectangle 8">
            <a:extLst>
              <a:ext uri="{FF2B5EF4-FFF2-40B4-BE49-F238E27FC236}">
                <a16:creationId xmlns:a16="http://schemas.microsoft.com/office/drawing/2014/main" id="{F98F98C2-444E-1543-9995-43BA8CD45DBF}"/>
              </a:ext>
            </a:extLst>
          </p:cNvPr>
          <p:cNvSpPr/>
          <p:nvPr/>
        </p:nvSpPr>
        <p:spPr>
          <a:xfrm>
            <a:off x="6810267" y="4667710"/>
            <a:ext cx="2562428" cy="99234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Validation via </a:t>
            </a:r>
          </a:p>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active experiment</a:t>
            </a:r>
            <a:endParaRPr lang="en-US" sz="2000" b="1" baseline="30000"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10" name="Rounded Rectangle 9">
            <a:extLst>
              <a:ext uri="{FF2B5EF4-FFF2-40B4-BE49-F238E27FC236}">
                <a16:creationId xmlns:a16="http://schemas.microsoft.com/office/drawing/2014/main" id="{F7EF11A8-C74F-9243-A96E-5E5C50B38B0B}"/>
              </a:ext>
            </a:extLst>
          </p:cNvPr>
          <p:cNvSpPr/>
          <p:nvPr/>
        </p:nvSpPr>
        <p:spPr>
          <a:xfrm>
            <a:off x="9687939" y="4667710"/>
            <a:ext cx="2415988" cy="99234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Message/rec. </a:t>
            </a:r>
            <a:r>
              <a:rPr lang="en-US" sz="2000" b="1" dirty="0" err="1">
                <a:solidFill>
                  <a:schemeClr val="bg1"/>
                </a:solidFill>
                <a:latin typeface="Times New Roman" panose="02020603050405020304" pitchFamily="18" charset="0"/>
                <a:ea typeface="Apple Symbols" panose="02000000000000000000" pitchFamily="2" charset="-79"/>
                <a:cs typeface="Times New Roman" panose="02020603050405020304" pitchFamily="18" charset="0"/>
              </a:rPr>
              <a:t>tagrgeting</a:t>
            </a:r>
            <a:endParaRPr lang="en-US" sz="2000" b="1" baseline="30000" dirty="0">
              <a:solidFill>
                <a:schemeClr val="bg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11" name="Oval 10">
            <a:extLst>
              <a:ext uri="{FF2B5EF4-FFF2-40B4-BE49-F238E27FC236}">
                <a16:creationId xmlns:a16="http://schemas.microsoft.com/office/drawing/2014/main" id="{1F5B41D0-2EEF-FB40-BC91-612B8FFA8E42}"/>
              </a:ext>
            </a:extLst>
          </p:cNvPr>
          <p:cNvSpPr/>
          <p:nvPr/>
        </p:nvSpPr>
        <p:spPr>
          <a:xfrm>
            <a:off x="9876197" y="2663762"/>
            <a:ext cx="2039471" cy="1331258"/>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Likely best models</a:t>
            </a:r>
          </a:p>
        </p:txBody>
      </p:sp>
      <p:cxnSp>
        <p:nvCxnSpPr>
          <p:cNvPr id="12" name="Straight Arrow Connector 11">
            <a:extLst>
              <a:ext uri="{FF2B5EF4-FFF2-40B4-BE49-F238E27FC236}">
                <a16:creationId xmlns:a16="http://schemas.microsoft.com/office/drawing/2014/main" id="{75A8AC1D-093A-5848-A77D-F7108724844C}"/>
              </a:ext>
            </a:extLst>
          </p:cNvPr>
          <p:cNvCxnSpPr>
            <a:cxnSpLocks/>
          </p:cNvCxnSpPr>
          <p:nvPr/>
        </p:nvCxnSpPr>
        <p:spPr>
          <a:xfrm>
            <a:off x="3090116" y="3329391"/>
            <a:ext cx="47961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F32855-8BB4-D74C-BFBA-CCDCF8A74417}"/>
              </a:ext>
            </a:extLst>
          </p:cNvPr>
          <p:cNvCxnSpPr>
            <a:cxnSpLocks/>
          </p:cNvCxnSpPr>
          <p:nvPr/>
        </p:nvCxnSpPr>
        <p:spPr>
          <a:xfrm>
            <a:off x="5819668" y="3329391"/>
            <a:ext cx="47961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3304D7-7CD7-D446-A735-CA026ED5A209}"/>
              </a:ext>
            </a:extLst>
          </p:cNvPr>
          <p:cNvCxnSpPr>
            <a:cxnSpLocks/>
            <a:stCxn id="11" idx="3"/>
          </p:cNvCxnSpPr>
          <p:nvPr/>
        </p:nvCxnSpPr>
        <p:spPr>
          <a:xfrm flipH="1">
            <a:off x="9372695" y="3800062"/>
            <a:ext cx="802176" cy="8676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8E9B56-6923-1D41-973A-302CB2945938}"/>
              </a:ext>
            </a:extLst>
          </p:cNvPr>
          <p:cNvCxnSpPr>
            <a:cxnSpLocks/>
            <a:stCxn id="11" idx="4"/>
            <a:endCxn id="10" idx="0"/>
          </p:cNvCxnSpPr>
          <p:nvPr/>
        </p:nvCxnSpPr>
        <p:spPr>
          <a:xfrm>
            <a:off x="10895933" y="3995020"/>
            <a:ext cx="0" cy="6726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9AE9EAD-837E-AC44-AD27-E4E0C9563E58}"/>
              </a:ext>
            </a:extLst>
          </p:cNvPr>
          <p:cNvSpPr/>
          <p:nvPr/>
        </p:nvSpPr>
        <p:spPr>
          <a:xfrm>
            <a:off x="2021881" y="5005054"/>
            <a:ext cx="3942169" cy="646331"/>
          </a:xfrm>
          <a:prstGeom prst="rect">
            <a:avLst/>
          </a:prstGeom>
        </p:spPr>
        <p:txBody>
          <a:bodyPr wrap="none">
            <a:spAutoFit/>
          </a:bodyPr>
          <a:lstStyle/>
          <a:p>
            <a:pPr algn="r"/>
            <a:r>
              <a:rPr lang="en-US" dirty="0">
                <a:latin typeface="Times New Roman" panose="02020603050405020304" pitchFamily="18" charset="0"/>
                <a:cs typeface="Times New Roman" panose="02020603050405020304" pitchFamily="18" charset="0"/>
              </a:rPr>
              <a:t>Validation is added only if experimental </a:t>
            </a:r>
          </a:p>
          <a:p>
            <a:pPr algn="r"/>
            <a:r>
              <a:rPr lang="en-US" dirty="0">
                <a:latin typeface="Times New Roman" panose="02020603050405020304" pitchFamily="18" charset="0"/>
                <a:cs typeface="Times New Roman" panose="02020603050405020304" pitchFamily="18" charset="0"/>
              </a:rPr>
              <a:t>data having </a:t>
            </a:r>
            <a:r>
              <a:rPr lang="en-US" dirty="0">
                <a:solidFill>
                  <a:srgbClr val="7030A0"/>
                </a:solidFill>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 is available.</a:t>
            </a:r>
            <a:endParaRPr lang="en-US" dirty="0"/>
          </a:p>
        </p:txBody>
      </p:sp>
      <p:cxnSp>
        <p:nvCxnSpPr>
          <p:cNvPr id="17" name="Straight Arrow Connector 16">
            <a:extLst>
              <a:ext uri="{FF2B5EF4-FFF2-40B4-BE49-F238E27FC236}">
                <a16:creationId xmlns:a16="http://schemas.microsoft.com/office/drawing/2014/main" id="{E4C2404E-BFDB-6340-8A7B-171C0CE2BD83}"/>
              </a:ext>
            </a:extLst>
          </p:cNvPr>
          <p:cNvCxnSpPr>
            <a:cxnSpLocks/>
          </p:cNvCxnSpPr>
          <p:nvPr/>
        </p:nvCxnSpPr>
        <p:spPr>
          <a:xfrm>
            <a:off x="9208325" y="3337282"/>
            <a:ext cx="667872" cy="7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Arrow 18">
            <a:extLst>
              <a:ext uri="{FF2B5EF4-FFF2-40B4-BE49-F238E27FC236}">
                <a16:creationId xmlns:a16="http://schemas.microsoft.com/office/drawing/2014/main" id="{1368FDCE-1404-3143-A5B2-2DC6F9438D04}"/>
              </a:ext>
            </a:extLst>
          </p:cNvPr>
          <p:cNvSpPr/>
          <p:nvPr/>
        </p:nvSpPr>
        <p:spPr>
          <a:xfrm>
            <a:off x="6096000" y="5230199"/>
            <a:ext cx="605589" cy="19604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355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7</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Estimation using </a:t>
            </a:r>
            <a:r>
              <a:rPr lang="en-US" sz="3000" b="1" cap="none" dirty="0">
                <a:latin typeface="Times New Roman" panose="02020603050405020304" pitchFamily="18" charset="0"/>
                <a:cs typeface="Times New Roman" panose="02020603050405020304" pitchFamily="18" charset="0"/>
              </a:rPr>
              <a:t>Split-Treatment</a:t>
            </a:r>
          </a:p>
        </p:txBody>
      </p:sp>
      <p:pic>
        <p:nvPicPr>
          <p:cNvPr id="20" name="Picture 19">
            <a:extLst>
              <a:ext uri="{FF2B5EF4-FFF2-40B4-BE49-F238E27FC236}">
                <a16:creationId xmlns:a16="http://schemas.microsoft.com/office/drawing/2014/main" id="{EA176015-B7A9-A742-8C17-5BF89E013846}"/>
              </a:ext>
            </a:extLst>
          </p:cNvPr>
          <p:cNvPicPr>
            <a:picLocks noChangeAspect="1"/>
          </p:cNvPicPr>
          <p:nvPr/>
        </p:nvPicPr>
        <p:blipFill>
          <a:blip r:embed="rId3"/>
          <a:stretch>
            <a:fillRect/>
          </a:stretch>
        </p:blipFill>
        <p:spPr>
          <a:xfrm>
            <a:off x="2495358" y="1262986"/>
            <a:ext cx="7167479" cy="993319"/>
          </a:xfrm>
          <a:prstGeom prst="rect">
            <a:avLst/>
          </a:prstGeom>
        </p:spPr>
      </p:pic>
      <p:sp>
        <p:nvSpPr>
          <p:cNvPr id="21" name="Rectangle 20">
            <a:extLst>
              <a:ext uri="{FF2B5EF4-FFF2-40B4-BE49-F238E27FC236}">
                <a16:creationId xmlns:a16="http://schemas.microsoft.com/office/drawing/2014/main" id="{BFF4D88A-A298-6845-8E96-56DD6DDE9E4E}"/>
              </a:ext>
            </a:extLst>
          </p:cNvPr>
          <p:cNvSpPr/>
          <p:nvPr/>
        </p:nvSpPr>
        <p:spPr>
          <a:xfrm>
            <a:off x="9611749" y="3680221"/>
            <a:ext cx="1679366" cy="8788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D9C7B23-0E09-704A-A5CD-33D44000EB0A}"/>
              </a:ext>
            </a:extLst>
          </p:cNvPr>
          <p:cNvSpPr/>
          <p:nvPr/>
        </p:nvSpPr>
        <p:spPr>
          <a:xfrm>
            <a:off x="7877561" y="3680221"/>
            <a:ext cx="1701052" cy="87883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3495096-402D-4A4C-B2F3-D92AB8D0FAC1}"/>
              </a:ext>
            </a:extLst>
          </p:cNvPr>
          <p:cNvSpPr/>
          <p:nvPr/>
        </p:nvSpPr>
        <p:spPr>
          <a:xfrm>
            <a:off x="6287511" y="3680221"/>
            <a:ext cx="1555530" cy="8788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21157FB-A621-7E4A-A9D1-7EA368801C2F}"/>
              </a:ext>
            </a:extLst>
          </p:cNvPr>
          <p:cNvSpPr/>
          <p:nvPr/>
        </p:nvSpPr>
        <p:spPr>
          <a:xfrm>
            <a:off x="3867833" y="3680221"/>
            <a:ext cx="1679366" cy="8788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1A874CB8-EB89-F34C-A9E2-6C62EC97D954}"/>
              </a:ext>
            </a:extLst>
          </p:cNvPr>
          <p:cNvSpPr/>
          <p:nvPr/>
        </p:nvSpPr>
        <p:spPr>
          <a:xfrm>
            <a:off x="2133645" y="3680221"/>
            <a:ext cx="1701052" cy="87883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71C66DC-8D46-814A-80A6-CD9BEB0BAE35}"/>
              </a:ext>
            </a:extLst>
          </p:cNvPr>
          <p:cNvSpPr/>
          <p:nvPr/>
        </p:nvSpPr>
        <p:spPr>
          <a:xfrm>
            <a:off x="543595" y="3680221"/>
            <a:ext cx="1555530" cy="8788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5A1C3D69-A417-CC47-8B80-9132094B7666}"/>
              </a:ext>
            </a:extLst>
          </p:cNvPr>
          <p:cNvGrpSpPr/>
          <p:nvPr/>
        </p:nvGrpSpPr>
        <p:grpSpPr>
          <a:xfrm>
            <a:off x="497061" y="3157865"/>
            <a:ext cx="5488902" cy="1714868"/>
            <a:chOff x="593314" y="2231413"/>
            <a:chExt cx="5488902" cy="1714868"/>
          </a:xfrm>
        </p:grpSpPr>
        <p:sp>
          <p:nvSpPr>
            <p:cNvPr id="28" name="Rectangle 27">
              <a:extLst>
                <a:ext uri="{FF2B5EF4-FFF2-40B4-BE49-F238E27FC236}">
                  <a16:creationId xmlns:a16="http://schemas.microsoft.com/office/drawing/2014/main" id="{7D410D8A-E302-C446-8ECA-9FC41FC7C25A}"/>
                </a:ext>
              </a:extLst>
            </p:cNvPr>
            <p:cNvSpPr/>
            <p:nvPr/>
          </p:nvSpPr>
          <p:spPr>
            <a:xfrm>
              <a:off x="622335" y="2907834"/>
              <a:ext cx="1593275"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29" name="Rectangle 28">
              <a:extLst>
                <a:ext uri="{FF2B5EF4-FFF2-40B4-BE49-F238E27FC236}">
                  <a16:creationId xmlns:a16="http://schemas.microsoft.com/office/drawing/2014/main" id="{2F2FC9EC-AF9F-C540-A510-BF4755334C4C}"/>
                </a:ext>
              </a:extLst>
            </p:cNvPr>
            <p:cNvSpPr/>
            <p:nvPr/>
          </p:nvSpPr>
          <p:spPr>
            <a:xfrm>
              <a:off x="3948618" y="2907834"/>
              <a:ext cx="1733008"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30" name="Rectangle 29">
              <a:extLst>
                <a:ext uri="{FF2B5EF4-FFF2-40B4-BE49-F238E27FC236}">
                  <a16:creationId xmlns:a16="http://schemas.microsoft.com/office/drawing/2014/main" id="{E8D1E01A-D6BA-2A4F-ADB7-16E2DDA7671B}"/>
                </a:ext>
              </a:extLst>
            </p:cNvPr>
            <p:cNvSpPr/>
            <p:nvPr/>
          </p:nvSpPr>
          <p:spPr>
            <a:xfrm>
              <a:off x="2215610" y="2907834"/>
              <a:ext cx="1733008"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31" name="Freeform 30">
              <a:extLst>
                <a:ext uri="{FF2B5EF4-FFF2-40B4-BE49-F238E27FC236}">
                  <a16:creationId xmlns:a16="http://schemas.microsoft.com/office/drawing/2014/main" id="{F9CC8E50-84FC-CA47-AA9B-E2965CE58CBE}"/>
                </a:ext>
              </a:extLst>
            </p:cNvPr>
            <p:cNvSpPr/>
            <p:nvPr/>
          </p:nvSpPr>
          <p:spPr>
            <a:xfrm>
              <a:off x="623022" y="3174503"/>
              <a:ext cx="5289862" cy="342932"/>
            </a:xfrm>
            <a:custGeom>
              <a:avLst/>
              <a:gdLst>
                <a:gd name="connsiteX0" fmla="*/ 0 w 8884211"/>
                <a:gd name="connsiteY0" fmla="*/ 38659 h 467419"/>
                <a:gd name="connsiteX1" fmla="*/ 466725 w 8884211"/>
                <a:gd name="connsiteY1" fmla="*/ 467284 h 467419"/>
                <a:gd name="connsiteX2" fmla="*/ 971550 w 8884211"/>
                <a:gd name="connsiteY2" fmla="*/ 559 h 467419"/>
                <a:gd name="connsiteX3" fmla="*/ 1952625 w 8884211"/>
                <a:gd name="connsiteY3" fmla="*/ 372034 h 467419"/>
                <a:gd name="connsiteX4" fmla="*/ 2647950 w 8884211"/>
                <a:gd name="connsiteY4" fmla="*/ 362509 h 467419"/>
                <a:gd name="connsiteX5" fmla="*/ 3124200 w 8884211"/>
                <a:gd name="connsiteY5" fmla="*/ 95809 h 467419"/>
                <a:gd name="connsiteX6" fmla="*/ 4276725 w 8884211"/>
                <a:gd name="connsiteY6" fmla="*/ 352984 h 467419"/>
                <a:gd name="connsiteX7" fmla="*/ 5181600 w 8884211"/>
                <a:gd name="connsiteY7" fmla="*/ 105334 h 467419"/>
                <a:gd name="connsiteX8" fmla="*/ 6296025 w 8884211"/>
                <a:gd name="connsiteY8" fmla="*/ 343459 h 467419"/>
                <a:gd name="connsiteX9" fmla="*/ 7429500 w 8884211"/>
                <a:gd name="connsiteY9" fmla="*/ 67234 h 467419"/>
                <a:gd name="connsiteX10" fmla="*/ 8296275 w 8884211"/>
                <a:gd name="connsiteY10" fmla="*/ 410134 h 467419"/>
                <a:gd name="connsiteX11" fmla="*/ 8829675 w 8884211"/>
                <a:gd name="connsiteY11" fmla="*/ 248209 h 467419"/>
                <a:gd name="connsiteX12" fmla="*/ 8839200 w 8884211"/>
                <a:gd name="connsiteY12" fmla="*/ 248209 h 46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4211" h="467419">
                  <a:moveTo>
                    <a:pt x="0" y="38659"/>
                  </a:moveTo>
                  <a:cubicBezTo>
                    <a:pt x="152400" y="256146"/>
                    <a:pt x="304800" y="473634"/>
                    <a:pt x="466725" y="467284"/>
                  </a:cubicBezTo>
                  <a:cubicBezTo>
                    <a:pt x="628650" y="460934"/>
                    <a:pt x="723900" y="16434"/>
                    <a:pt x="971550" y="559"/>
                  </a:cubicBezTo>
                  <a:cubicBezTo>
                    <a:pt x="1219200" y="-15316"/>
                    <a:pt x="1673225" y="311709"/>
                    <a:pt x="1952625" y="372034"/>
                  </a:cubicBezTo>
                  <a:cubicBezTo>
                    <a:pt x="2232025" y="432359"/>
                    <a:pt x="2452688" y="408546"/>
                    <a:pt x="2647950" y="362509"/>
                  </a:cubicBezTo>
                  <a:cubicBezTo>
                    <a:pt x="2843212" y="316472"/>
                    <a:pt x="2852738" y="97397"/>
                    <a:pt x="3124200" y="95809"/>
                  </a:cubicBezTo>
                  <a:cubicBezTo>
                    <a:pt x="3395663" y="94222"/>
                    <a:pt x="3933825" y="351397"/>
                    <a:pt x="4276725" y="352984"/>
                  </a:cubicBezTo>
                  <a:cubicBezTo>
                    <a:pt x="4619625" y="354572"/>
                    <a:pt x="4845050" y="106922"/>
                    <a:pt x="5181600" y="105334"/>
                  </a:cubicBezTo>
                  <a:cubicBezTo>
                    <a:pt x="5518150" y="103747"/>
                    <a:pt x="5921375" y="349809"/>
                    <a:pt x="6296025" y="343459"/>
                  </a:cubicBezTo>
                  <a:cubicBezTo>
                    <a:pt x="6670675" y="337109"/>
                    <a:pt x="7096125" y="56122"/>
                    <a:pt x="7429500" y="67234"/>
                  </a:cubicBezTo>
                  <a:cubicBezTo>
                    <a:pt x="7762875" y="78346"/>
                    <a:pt x="8062912" y="379971"/>
                    <a:pt x="8296275" y="410134"/>
                  </a:cubicBezTo>
                  <a:cubicBezTo>
                    <a:pt x="8529638" y="440297"/>
                    <a:pt x="8829675" y="248209"/>
                    <a:pt x="8829675" y="248209"/>
                  </a:cubicBezTo>
                  <a:cubicBezTo>
                    <a:pt x="8920163" y="221222"/>
                    <a:pt x="8879681" y="234715"/>
                    <a:pt x="8839200" y="2482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A6372836-F3F5-D942-8FC4-E945E89B78C8}"/>
                </a:ext>
              </a:extLst>
            </p:cNvPr>
            <p:cNvCxnSpPr/>
            <p:nvPr/>
          </p:nvCxnSpPr>
          <p:spPr>
            <a:xfrm>
              <a:off x="623022" y="3350609"/>
              <a:ext cx="5459194" cy="0"/>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B00DDB5-3FDB-5A46-8874-1E5F259FC09B}"/>
                </a:ext>
              </a:extLst>
            </p:cNvPr>
            <p:cNvCxnSpPr/>
            <p:nvPr/>
          </p:nvCxnSpPr>
          <p:spPr>
            <a:xfrm>
              <a:off x="2878451" y="3171086"/>
              <a:ext cx="0" cy="201122"/>
            </a:xfrm>
            <a:prstGeom prst="straightConnector1">
              <a:avLst/>
            </a:prstGeom>
            <a:noFill/>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6D3A38A-7E2C-0148-BEB2-6DE8754E030E}"/>
                </a:ext>
              </a:extLst>
            </p:cNvPr>
            <p:cNvCxnSpPr>
              <a:cxnSpLocks/>
            </p:cNvCxnSpPr>
            <p:nvPr/>
          </p:nvCxnSpPr>
          <p:spPr>
            <a:xfrm>
              <a:off x="622336" y="2486901"/>
              <a:ext cx="0" cy="141153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2BF99E-5447-C64D-AFE3-F47D3C7AE110}"/>
                </a:ext>
              </a:extLst>
            </p:cNvPr>
            <p:cNvCxnSpPr>
              <a:cxnSpLocks/>
            </p:cNvCxnSpPr>
            <p:nvPr/>
          </p:nvCxnSpPr>
          <p:spPr>
            <a:xfrm>
              <a:off x="2213460" y="2554578"/>
              <a:ext cx="0" cy="1343857"/>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6230829-EC99-B04C-A77A-E7237281FE2D}"/>
                </a:ext>
              </a:extLst>
            </p:cNvPr>
            <p:cNvCxnSpPr>
              <a:cxnSpLocks/>
            </p:cNvCxnSpPr>
            <p:nvPr/>
          </p:nvCxnSpPr>
          <p:spPr>
            <a:xfrm>
              <a:off x="3947816" y="2541031"/>
              <a:ext cx="0" cy="97640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F8A89FD-C3BC-8341-ABC0-65456B962A85}"/>
                </a:ext>
              </a:extLst>
            </p:cNvPr>
            <p:cNvCxnSpPr>
              <a:cxnSpLocks/>
            </p:cNvCxnSpPr>
            <p:nvPr/>
          </p:nvCxnSpPr>
          <p:spPr>
            <a:xfrm>
              <a:off x="5669265" y="2541031"/>
              <a:ext cx="0" cy="97640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131E974-6ADB-C741-AB3B-A6F8BCDA4E60}"/>
                </a:ext>
              </a:extLst>
            </p:cNvPr>
            <p:cNvSpPr txBox="1"/>
            <p:nvPr/>
          </p:nvSpPr>
          <p:spPr>
            <a:xfrm>
              <a:off x="2550842" y="2231413"/>
              <a:ext cx="1075102" cy="442044"/>
            </a:xfrm>
            <a:prstGeom prst="rect">
              <a:avLst/>
            </a:prstGeom>
            <a:noFill/>
          </p:spPr>
          <p:txBody>
            <a:bodyPr wrap="none" rtlCol="0">
              <a:spAutoFit/>
            </a:bodyPr>
            <a:lstStyle/>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Treatment </a:t>
              </a: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39" name="TextBox 38">
              <a:extLst>
                <a:ext uri="{FF2B5EF4-FFF2-40B4-BE49-F238E27FC236}">
                  <a16:creationId xmlns:a16="http://schemas.microsoft.com/office/drawing/2014/main" id="{627DECAE-44B7-AE40-9063-C3511C8CE1B7}"/>
                </a:ext>
              </a:extLst>
            </p:cNvPr>
            <p:cNvSpPr txBox="1"/>
            <p:nvPr/>
          </p:nvSpPr>
          <p:spPr>
            <a:xfrm>
              <a:off x="4121662" y="2239378"/>
              <a:ext cx="1386918" cy="442044"/>
            </a:xfrm>
            <a:prstGeom prst="rect">
              <a:avLst/>
            </a:prstGeom>
            <a:noFill/>
          </p:spPr>
          <p:txBody>
            <a:bodyPr wrap="none" rtlCol="0">
              <a:spAutoFit/>
            </a:bodyPr>
            <a:lstStyle/>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Post-treatment</a:t>
              </a: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40" name="TextBox 39">
              <a:extLst>
                <a:ext uri="{FF2B5EF4-FFF2-40B4-BE49-F238E27FC236}">
                  <a16:creationId xmlns:a16="http://schemas.microsoft.com/office/drawing/2014/main" id="{FE4FFBC7-C066-D94B-B2A6-82AB3C5FF3B7}"/>
                </a:ext>
              </a:extLst>
            </p:cNvPr>
            <p:cNvSpPr txBox="1"/>
            <p:nvPr/>
          </p:nvSpPr>
          <p:spPr>
            <a:xfrm>
              <a:off x="765587" y="2236509"/>
              <a:ext cx="1306768" cy="442044"/>
            </a:xfrm>
            <a:prstGeom prst="rect">
              <a:avLst/>
            </a:prstGeom>
            <a:noFill/>
          </p:spPr>
          <p:txBody>
            <a:bodyPr wrap="none" rtlCol="0">
              <a:spAutoFit/>
            </a:bodyPr>
            <a:lstStyle/>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Pre-treatment</a:t>
              </a: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41" name="TextBox 40">
              <a:extLst>
                <a:ext uri="{FF2B5EF4-FFF2-40B4-BE49-F238E27FC236}">
                  <a16:creationId xmlns:a16="http://schemas.microsoft.com/office/drawing/2014/main" id="{6AF53D26-A0FC-B942-941E-2DC3BB01B0E3}"/>
                </a:ext>
              </a:extLst>
            </p:cNvPr>
            <p:cNvSpPr txBox="1"/>
            <p:nvPr/>
          </p:nvSpPr>
          <p:spPr>
            <a:xfrm>
              <a:off x="2181194" y="2854215"/>
              <a:ext cx="1692964" cy="289310"/>
            </a:xfrm>
            <a:prstGeom prst="rect">
              <a:avLst/>
            </a:prstGeom>
            <a:noFill/>
          </p:spPr>
          <p:txBody>
            <a:bodyPr wrap="none" rtlCol="0">
              <a:spAutoFit/>
            </a:bodyPr>
            <a:lstStyle/>
            <a:p>
              <a:pPr algn="ctr">
                <a:lnSpc>
                  <a:spcPct val="80000"/>
                </a:lnSpc>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Proxy</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a:t>
              </a:r>
              <a:r>
                <a:rPr lang="en-US" sz="1600" dirty="0">
                  <a:latin typeface="Times New Roman" panose="02020603050405020304" pitchFamily="18" charset="0"/>
                  <a:ea typeface="Apple Symbols" panose="02000000000000000000" pitchFamily="2" charset="-79"/>
                  <a:cs typeface="Times New Roman" panose="02020603050405020304" pitchFamily="18" charset="0"/>
                </a:rPr>
                <a:t>reatment A</a:t>
              </a:r>
            </a:p>
          </p:txBody>
        </p:sp>
        <p:sp>
          <p:nvSpPr>
            <p:cNvPr id="42" name="TextBox 41">
              <a:extLst>
                <a:ext uri="{FF2B5EF4-FFF2-40B4-BE49-F238E27FC236}">
                  <a16:creationId xmlns:a16="http://schemas.microsoft.com/office/drawing/2014/main" id="{B212CF01-D89F-3D4A-94CB-7C3FE428BC48}"/>
                </a:ext>
              </a:extLst>
            </p:cNvPr>
            <p:cNvSpPr txBox="1"/>
            <p:nvPr/>
          </p:nvSpPr>
          <p:spPr>
            <a:xfrm>
              <a:off x="593314" y="3607727"/>
              <a:ext cx="1669124" cy="338554"/>
            </a:xfrm>
            <a:prstGeom prst="rect">
              <a:avLst/>
            </a:prstGeom>
            <a:noFill/>
          </p:spPr>
          <p:txBody>
            <a:bodyPr wrap="square" rtlCol="0">
              <a:spAutoFit/>
            </a:bodyPr>
            <a:lstStyle/>
            <a:p>
              <a:r>
                <a:rPr lang="en-US" altLang="zh-CN"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Extract</a:t>
              </a:r>
              <a:r>
                <a:rPr lang="zh-CN" alt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features</a:t>
              </a:r>
              <a:r>
                <a:rPr lang="zh-CN" alt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X</a:t>
              </a:r>
              <a:endParaRPr 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43" name="TextBox 42">
              <a:extLst>
                <a:ext uri="{FF2B5EF4-FFF2-40B4-BE49-F238E27FC236}">
                  <a16:creationId xmlns:a16="http://schemas.microsoft.com/office/drawing/2014/main" id="{95E63BC2-0D4C-0C4A-8276-E6B820F63E4A}"/>
                </a:ext>
              </a:extLst>
            </p:cNvPr>
            <p:cNvSpPr txBox="1"/>
            <p:nvPr/>
          </p:nvSpPr>
          <p:spPr>
            <a:xfrm>
              <a:off x="3971745" y="2833200"/>
              <a:ext cx="1695079" cy="338554"/>
            </a:xfrm>
            <a:prstGeom prst="rect">
              <a:avLst/>
            </a:prstGeom>
            <a:noFill/>
          </p:spPr>
          <p:txBody>
            <a:bodyPr wrap="none" rtlCol="0">
              <a:spAutoFit/>
            </a:bodyPr>
            <a:lstStyle/>
            <a:p>
              <a:r>
                <a:rPr lang="en-US" sz="1600" dirty="0">
                  <a:latin typeface="Times New Roman" panose="02020603050405020304" pitchFamily="18" charset="0"/>
                  <a:ea typeface="Apple Symbols" panose="02000000000000000000" pitchFamily="2" charset="-79"/>
                  <a:cs typeface="Times New Roman" panose="02020603050405020304" pitchFamily="18" charset="0"/>
                </a:rPr>
                <a:t>Sustained us</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age</a:t>
              </a:r>
              <a:r>
                <a:rPr lang="en-US" sz="1600" dirty="0">
                  <a:latin typeface="Times New Roman" panose="02020603050405020304" pitchFamily="18" charset="0"/>
                  <a:ea typeface="Apple Symbols" panose="02000000000000000000" pitchFamily="2" charset="-79"/>
                  <a:cs typeface="Times New Roman" panose="02020603050405020304" pitchFamily="18" charset="0"/>
                </a:rPr>
                <a:t> Y</a:t>
              </a:r>
            </a:p>
          </p:txBody>
        </p:sp>
        <p:cxnSp>
          <p:nvCxnSpPr>
            <p:cNvPr id="44" name="Straight Arrow Connector 43">
              <a:extLst>
                <a:ext uri="{FF2B5EF4-FFF2-40B4-BE49-F238E27FC236}">
                  <a16:creationId xmlns:a16="http://schemas.microsoft.com/office/drawing/2014/main" id="{934EE536-2251-B24D-9B57-3E15CD9FFD1E}"/>
                </a:ext>
              </a:extLst>
            </p:cNvPr>
            <p:cNvCxnSpPr/>
            <p:nvPr/>
          </p:nvCxnSpPr>
          <p:spPr>
            <a:xfrm>
              <a:off x="3085409" y="3225216"/>
              <a:ext cx="0" cy="201122"/>
            </a:xfrm>
            <a:prstGeom prst="straightConnector1">
              <a:avLst/>
            </a:prstGeom>
            <a:noFill/>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16A0984-E502-A344-9B8A-487FC4322F61}"/>
                </a:ext>
              </a:extLst>
            </p:cNvPr>
            <p:cNvCxnSpPr/>
            <p:nvPr/>
          </p:nvCxnSpPr>
          <p:spPr>
            <a:xfrm>
              <a:off x="3776375" y="3070525"/>
              <a:ext cx="0" cy="201122"/>
            </a:xfrm>
            <a:prstGeom prst="straightConnector1">
              <a:avLst/>
            </a:prstGeom>
            <a:noFill/>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5119FD1-3E55-8447-B1FB-D8BFB51AD47E}"/>
                </a:ext>
              </a:extLst>
            </p:cNvPr>
            <p:cNvCxnSpPr/>
            <p:nvPr/>
          </p:nvCxnSpPr>
          <p:spPr>
            <a:xfrm>
              <a:off x="4292842" y="3217533"/>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7C5394-FF03-6D47-BF57-EEF634EDDDEA}"/>
                </a:ext>
              </a:extLst>
            </p:cNvPr>
            <p:cNvCxnSpPr/>
            <p:nvPr/>
          </p:nvCxnSpPr>
          <p:spPr>
            <a:xfrm>
              <a:off x="4639975" y="3156364"/>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E14A57A-C396-3841-A4B4-837EE618B089}"/>
                </a:ext>
              </a:extLst>
            </p:cNvPr>
            <p:cNvCxnSpPr/>
            <p:nvPr/>
          </p:nvCxnSpPr>
          <p:spPr>
            <a:xfrm>
              <a:off x="5469708" y="3236895"/>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64935CBF-5490-794C-815E-83A616C134AC}"/>
              </a:ext>
            </a:extLst>
          </p:cNvPr>
          <p:cNvSpPr txBox="1"/>
          <p:nvPr/>
        </p:nvSpPr>
        <p:spPr>
          <a:xfrm>
            <a:off x="1978681" y="2696922"/>
            <a:ext cx="1922321" cy="369332"/>
          </a:xfrm>
          <a:prstGeom prst="rect">
            <a:avLst/>
          </a:prstGeom>
          <a:noFill/>
        </p:spPr>
        <p:txBody>
          <a:bodyPr wrap="none" rtlCol="0">
            <a:spAutoFit/>
          </a:bodyPr>
          <a:lstStyle/>
          <a:p>
            <a:r>
              <a:rPr lang="en-US" dirty="0">
                <a:latin typeface="Times New Roman" panose="02020603050405020304" pitchFamily="18" charset="0"/>
                <a:ea typeface="Apple Symbols" panose="02000000000000000000" pitchFamily="2" charset="-79"/>
                <a:cs typeface="Times New Roman" panose="02020603050405020304" pitchFamily="18" charset="0"/>
              </a:rPr>
              <a:t>Observational data</a:t>
            </a:r>
          </a:p>
        </p:txBody>
      </p:sp>
      <p:sp>
        <p:nvSpPr>
          <p:cNvPr id="50" name="TextBox 49">
            <a:extLst>
              <a:ext uri="{FF2B5EF4-FFF2-40B4-BE49-F238E27FC236}">
                <a16:creationId xmlns:a16="http://schemas.microsoft.com/office/drawing/2014/main" id="{A008ACF4-8ADC-A241-977A-15307C91C084}"/>
              </a:ext>
            </a:extLst>
          </p:cNvPr>
          <p:cNvSpPr txBox="1"/>
          <p:nvPr/>
        </p:nvSpPr>
        <p:spPr>
          <a:xfrm>
            <a:off x="608733" y="5421531"/>
            <a:ext cx="8201541" cy="1077218"/>
          </a:xfrm>
          <a:prstGeom prst="rect">
            <a:avLst/>
          </a:prstGeom>
          <a:solidFill>
            <a:schemeClr val="bg1">
              <a:lumMod val="95000"/>
            </a:schemeClr>
          </a:solidFill>
          <a:ln>
            <a:solidFill>
              <a:schemeClr val="tx1"/>
            </a:solidFill>
          </a:ln>
        </p:spPr>
        <p:txBody>
          <a:bodyPr wrap="none" rtlCol="0">
            <a:spAutoFit/>
          </a:bodyPr>
          <a:lstStyle/>
          <a:p>
            <a:pPr marL="285750" indent="-285750">
              <a:buFont typeface="Arial" panose="020B0604020202020204" pitchFamily="34" charset="0"/>
              <a:buChar char="•"/>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Proxy</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sz="1600" dirty="0">
                <a:latin typeface="Times New Roman" panose="02020603050405020304" pitchFamily="18" charset="0"/>
                <a:ea typeface="Apple Symbols" panose="02000000000000000000" pitchFamily="2" charset="-79"/>
                <a:cs typeface="Times New Roman" panose="02020603050405020304" pitchFamily="18" charset="0"/>
              </a:rPr>
              <a:t>Treatment A: 1</a:t>
            </a:r>
            <a:r>
              <a:rPr lang="en-US" sz="1600" baseline="30000" dirty="0">
                <a:latin typeface="Times New Roman" panose="02020603050405020304" pitchFamily="18" charset="0"/>
                <a:ea typeface="Apple Symbols" panose="02000000000000000000" pitchFamily="2" charset="-79"/>
                <a:cs typeface="Times New Roman" panose="02020603050405020304" pitchFamily="18" charset="0"/>
              </a:rPr>
              <a:t>st</a:t>
            </a:r>
            <a:r>
              <a:rPr lang="en-US" sz="1600" dirty="0">
                <a:latin typeface="Times New Roman" panose="02020603050405020304" pitchFamily="18" charset="0"/>
                <a:ea typeface="Apple Symbols" panose="02000000000000000000" pitchFamily="2" charset="-79"/>
                <a:cs typeface="Times New Roman" panose="02020603050405020304" pitchFamily="18" charset="0"/>
              </a:rPr>
              <a:t> use of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the</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product</a:t>
            </a:r>
            <a:r>
              <a:rPr lang="en-US" sz="1600" dirty="0">
                <a:latin typeface="Times New Roman" panose="02020603050405020304" pitchFamily="18" charset="0"/>
                <a:ea typeface="Apple Symbols" panose="02000000000000000000" pitchFamily="2" charset="-79"/>
                <a:cs typeface="Times New Roman" panose="02020603050405020304" pitchFamily="18" charset="0"/>
              </a:rPr>
              <a:t> in Treatment window</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a:t>
            </a:r>
            <a:endParaRPr lang="en-US" sz="1600" dirty="0">
              <a:latin typeface="Times New Roman" panose="02020603050405020304" pitchFamily="18" charset="0"/>
              <a:ea typeface="Apple Symbols" panose="02000000000000000000" pitchFamily="2" charset="-79"/>
              <a:cs typeface="Times New Roman" panose="02020603050405020304" pitchFamily="18" charset="0"/>
            </a:endParaRPr>
          </a:p>
          <a:p>
            <a:pPr marL="285750" indent="-285750">
              <a:buFont typeface="Arial" panose="020B0604020202020204" pitchFamily="34" charset="0"/>
              <a:buChar char="•"/>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Target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Treatment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Z:</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Message</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in</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Campaign</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window.</a:t>
            </a:r>
          </a:p>
          <a:p>
            <a:pPr marL="285750" indent="-285750">
              <a:buFont typeface="Arial" panose="020B0604020202020204" pitchFamily="34" charset="0"/>
              <a:buChar char="•"/>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Confounding</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factors</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X:</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Extracted</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from</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Pre-treatment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window</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till</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the</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1</a:t>
            </a:r>
            <a:r>
              <a:rPr lang="en-US" altLang="zh-CN" sz="1600" baseline="30000" dirty="0">
                <a:latin typeface="Times New Roman" panose="02020603050405020304" pitchFamily="18" charset="0"/>
                <a:ea typeface="Apple Symbols" panose="02000000000000000000" pitchFamily="2" charset="-79"/>
                <a:cs typeface="Times New Roman" panose="02020603050405020304" pitchFamily="18" charset="0"/>
              </a:rPr>
              <a:t>st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usage.</a:t>
            </a:r>
          </a:p>
          <a:p>
            <a:pPr marL="285750" indent="-285750">
              <a:buFont typeface="Arial" panose="020B0604020202020204" pitchFamily="34" charset="0"/>
              <a:buChar char="•"/>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Outcome</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measure</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Y:</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Sustained usage of the recommended product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in</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Post-treatment</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window.</a:t>
            </a:r>
            <a:endParaRPr lang="en-US" sz="1600" dirty="0">
              <a:latin typeface="Times New Roman" panose="02020603050405020304" pitchFamily="18" charset="0"/>
              <a:ea typeface="Apple Symbols" panose="02000000000000000000" pitchFamily="2" charset="-79"/>
              <a:cs typeface="Times New Roman" panose="02020603050405020304" pitchFamily="18" charset="0"/>
            </a:endParaRPr>
          </a:p>
        </p:txBody>
      </p:sp>
      <p:grpSp>
        <p:nvGrpSpPr>
          <p:cNvPr id="51" name="Group 50">
            <a:extLst>
              <a:ext uri="{FF2B5EF4-FFF2-40B4-BE49-F238E27FC236}">
                <a16:creationId xmlns:a16="http://schemas.microsoft.com/office/drawing/2014/main" id="{903CE989-8859-6B42-A706-B6F5C728BD53}"/>
              </a:ext>
            </a:extLst>
          </p:cNvPr>
          <p:cNvGrpSpPr/>
          <p:nvPr/>
        </p:nvGrpSpPr>
        <p:grpSpPr>
          <a:xfrm>
            <a:off x="6222337" y="3157865"/>
            <a:ext cx="5503815" cy="1917639"/>
            <a:chOff x="6559228" y="2213274"/>
            <a:chExt cx="5503815" cy="1917639"/>
          </a:xfrm>
        </p:grpSpPr>
        <p:sp>
          <p:nvSpPr>
            <p:cNvPr id="52" name="Rectangle 51">
              <a:extLst>
                <a:ext uri="{FF2B5EF4-FFF2-40B4-BE49-F238E27FC236}">
                  <a16:creationId xmlns:a16="http://schemas.microsoft.com/office/drawing/2014/main" id="{D1A2C25B-906D-9D4F-BA98-A84C8E86CBA0}"/>
                </a:ext>
              </a:extLst>
            </p:cNvPr>
            <p:cNvSpPr/>
            <p:nvPr/>
          </p:nvSpPr>
          <p:spPr>
            <a:xfrm>
              <a:off x="6603162" y="2889695"/>
              <a:ext cx="1593275"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53" name="Rectangle 52">
              <a:extLst>
                <a:ext uri="{FF2B5EF4-FFF2-40B4-BE49-F238E27FC236}">
                  <a16:creationId xmlns:a16="http://schemas.microsoft.com/office/drawing/2014/main" id="{34B9951F-EABE-CE4E-9CD9-619018C55380}"/>
                </a:ext>
              </a:extLst>
            </p:cNvPr>
            <p:cNvSpPr/>
            <p:nvPr/>
          </p:nvSpPr>
          <p:spPr>
            <a:xfrm>
              <a:off x="9929445" y="2889695"/>
              <a:ext cx="1733008"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54" name="Rectangle 53">
              <a:extLst>
                <a:ext uri="{FF2B5EF4-FFF2-40B4-BE49-F238E27FC236}">
                  <a16:creationId xmlns:a16="http://schemas.microsoft.com/office/drawing/2014/main" id="{988AE479-FDAA-F34C-A199-3C1CAA935484}"/>
                </a:ext>
              </a:extLst>
            </p:cNvPr>
            <p:cNvSpPr/>
            <p:nvPr/>
          </p:nvSpPr>
          <p:spPr>
            <a:xfrm>
              <a:off x="8196437" y="2889695"/>
              <a:ext cx="1733008" cy="73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55" name="Freeform 54">
              <a:extLst>
                <a:ext uri="{FF2B5EF4-FFF2-40B4-BE49-F238E27FC236}">
                  <a16:creationId xmlns:a16="http://schemas.microsoft.com/office/drawing/2014/main" id="{15F407D1-DF29-AC42-8EAE-6C65CD6F7FB3}"/>
                </a:ext>
              </a:extLst>
            </p:cNvPr>
            <p:cNvSpPr/>
            <p:nvPr/>
          </p:nvSpPr>
          <p:spPr>
            <a:xfrm>
              <a:off x="6603849" y="3156364"/>
              <a:ext cx="5289862" cy="342932"/>
            </a:xfrm>
            <a:custGeom>
              <a:avLst/>
              <a:gdLst>
                <a:gd name="connsiteX0" fmla="*/ 0 w 8884211"/>
                <a:gd name="connsiteY0" fmla="*/ 38659 h 467419"/>
                <a:gd name="connsiteX1" fmla="*/ 466725 w 8884211"/>
                <a:gd name="connsiteY1" fmla="*/ 467284 h 467419"/>
                <a:gd name="connsiteX2" fmla="*/ 971550 w 8884211"/>
                <a:gd name="connsiteY2" fmla="*/ 559 h 467419"/>
                <a:gd name="connsiteX3" fmla="*/ 1952625 w 8884211"/>
                <a:gd name="connsiteY3" fmla="*/ 372034 h 467419"/>
                <a:gd name="connsiteX4" fmla="*/ 2647950 w 8884211"/>
                <a:gd name="connsiteY4" fmla="*/ 362509 h 467419"/>
                <a:gd name="connsiteX5" fmla="*/ 3124200 w 8884211"/>
                <a:gd name="connsiteY5" fmla="*/ 95809 h 467419"/>
                <a:gd name="connsiteX6" fmla="*/ 4276725 w 8884211"/>
                <a:gd name="connsiteY6" fmla="*/ 352984 h 467419"/>
                <a:gd name="connsiteX7" fmla="*/ 5181600 w 8884211"/>
                <a:gd name="connsiteY7" fmla="*/ 105334 h 467419"/>
                <a:gd name="connsiteX8" fmla="*/ 6296025 w 8884211"/>
                <a:gd name="connsiteY8" fmla="*/ 343459 h 467419"/>
                <a:gd name="connsiteX9" fmla="*/ 7429500 w 8884211"/>
                <a:gd name="connsiteY9" fmla="*/ 67234 h 467419"/>
                <a:gd name="connsiteX10" fmla="*/ 8296275 w 8884211"/>
                <a:gd name="connsiteY10" fmla="*/ 410134 h 467419"/>
                <a:gd name="connsiteX11" fmla="*/ 8829675 w 8884211"/>
                <a:gd name="connsiteY11" fmla="*/ 248209 h 467419"/>
                <a:gd name="connsiteX12" fmla="*/ 8839200 w 8884211"/>
                <a:gd name="connsiteY12" fmla="*/ 248209 h 46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84211" h="467419">
                  <a:moveTo>
                    <a:pt x="0" y="38659"/>
                  </a:moveTo>
                  <a:cubicBezTo>
                    <a:pt x="152400" y="256146"/>
                    <a:pt x="304800" y="473634"/>
                    <a:pt x="466725" y="467284"/>
                  </a:cubicBezTo>
                  <a:cubicBezTo>
                    <a:pt x="628650" y="460934"/>
                    <a:pt x="723900" y="16434"/>
                    <a:pt x="971550" y="559"/>
                  </a:cubicBezTo>
                  <a:cubicBezTo>
                    <a:pt x="1219200" y="-15316"/>
                    <a:pt x="1673225" y="311709"/>
                    <a:pt x="1952625" y="372034"/>
                  </a:cubicBezTo>
                  <a:cubicBezTo>
                    <a:pt x="2232025" y="432359"/>
                    <a:pt x="2452688" y="408546"/>
                    <a:pt x="2647950" y="362509"/>
                  </a:cubicBezTo>
                  <a:cubicBezTo>
                    <a:pt x="2843212" y="316472"/>
                    <a:pt x="2852738" y="97397"/>
                    <a:pt x="3124200" y="95809"/>
                  </a:cubicBezTo>
                  <a:cubicBezTo>
                    <a:pt x="3395663" y="94222"/>
                    <a:pt x="3933825" y="351397"/>
                    <a:pt x="4276725" y="352984"/>
                  </a:cubicBezTo>
                  <a:cubicBezTo>
                    <a:pt x="4619625" y="354572"/>
                    <a:pt x="4845050" y="106922"/>
                    <a:pt x="5181600" y="105334"/>
                  </a:cubicBezTo>
                  <a:cubicBezTo>
                    <a:pt x="5518150" y="103747"/>
                    <a:pt x="5921375" y="349809"/>
                    <a:pt x="6296025" y="343459"/>
                  </a:cubicBezTo>
                  <a:cubicBezTo>
                    <a:pt x="6670675" y="337109"/>
                    <a:pt x="7096125" y="56122"/>
                    <a:pt x="7429500" y="67234"/>
                  </a:cubicBezTo>
                  <a:cubicBezTo>
                    <a:pt x="7762875" y="78346"/>
                    <a:pt x="8062912" y="379971"/>
                    <a:pt x="8296275" y="410134"/>
                  </a:cubicBezTo>
                  <a:cubicBezTo>
                    <a:pt x="8529638" y="440297"/>
                    <a:pt x="8829675" y="248209"/>
                    <a:pt x="8829675" y="248209"/>
                  </a:cubicBezTo>
                  <a:cubicBezTo>
                    <a:pt x="8920163" y="221222"/>
                    <a:pt x="8879681" y="234715"/>
                    <a:pt x="8839200" y="2482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cxnSp>
          <p:nvCxnSpPr>
            <p:cNvPr id="56" name="Straight Arrow Connector 55">
              <a:extLst>
                <a:ext uri="{FF2B5EF4-FFF2-40B4-BE49-F238E27FC236}">
                  <a16:creationId xmlns:a16="http://schemas.microsoft.com/office/drawing/2014/main" id="{20234BDA-1216-464F-9D16-500EED8ABB65}"/>
                </a:ext>
              </a:extLst>
            </p:cNvPr>
            <p:cNvCxnSpPr/>
            <p:nvPr/>
          </p:nvCxnSpPr>
          <p:spPr>
            <a:xfrm>
              <a:off x="6603849" y="3332470"/>
              <a:ext cx="5459194" cy="0"/>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E7637CB-EBDC-1F42-9B21-DA2BCCD6E79F}"/>
                </a:ext>
              </a:extLst>
            </p:cNvPr>
            <p:cNvCxnSpPr/>
            <p:nvPr/>
          </p:nvCxnSpPr>
          <p:spPr>
            <a:xfrm>
              <a:off x="8859278" y="3152947"/>
              <a:ext cx="0" cy="201122"/>
            </a:xfrm>
            <a:prstGeom prst="straightConnector1">
              <a:avLst/>
            </a:prstGeom>
            <a:noFill/>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7C093F-BC98-9340-ACC9-6091ABF093B0}"/>
                </a:ext>
              </a:extLst>
            </p:cNvPr>
            <p:cNvCxnSpPr>
              <a:cxnSpLocks/>
            </p:cNvCxnSpPr>
            <p:nvPr/>
          </p:nvCxnSpPr>
          <p:spPr>
            <a:xfrm>
              <a:off x="6603163" y="2468762"/>
              <a:ext cx="0" cy="141153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9ADB1A1-C899-294B-8391-A84C56EE1AB8}"/>
                </a:ext>
              </a:extLst>
            </p:cNvPr>
            <p:cNvCxnSpPr>
              <a:cxnSpLocks/>
            </p:cNvCxnSpPr>
            <p:nvPr/>
          </p:nvCxnSpPr>
          <p:spPr>
            <a:xfrm>
              <a:off x="8194287" y="2536439"/>
              <a:ext cx="0" cy="1343857"/>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C12B935-4057-294C-81C4-59CF2462F198}"/>
                </a:ext>
              </a:extLst>
            </p:cNvPr>
            <p:cNvCxnSpPr>
              <a:cxnSpLocks/>
            </p:cNvCxnSpPr>
            <p:nvPr/>
          </p:nvCxnSpPr>
          <p:spPr>
            <a:xfrm>
              <a:off x="9928643" y="2522892"/>
              <a:ext cx="0" cy="97640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EE1A51B-9438-994D-84A9-304306450770}"/>
                </a:ext>
              </a:extLst>
            </p:cNvPr>
            <p:cNvCxnSpPr>
              <a:cxnSpLocks/>
            </p:cNvCxnSpPr>
            <p:nvPr/>
          </p:nvCxnSpPr>
          <p:spPr>
            <a:xfrm>
              <a:off x="11650092" y="2522892"/>
              <a:ext cx="0" cy="976404"/>
            </a:xfrm>
            <a:prstGeom prst="line">
              <a:avLst/>
            </a:prstGeom>
            <a:no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516A306-2FE5-1A4C-9B63-AA9BBA97E6CB}"/>
                </a:ext>
              </a:extLst>
            </p:cNvPr>
            <p:cNvSpPr txBox="1"/>
            <p:nvPr/>
          </p:nvSpPr>
          <p:spPr>
            <a:xfrm>
              <a:off x="8528848" y="2213274"/>
              <a:ext cx="1080745" cy="442044"/>
            </a:xfrm>
            <a:prstGeom prst="rect">
              <a:avLst/>
            </a:prstGeom>
            <a:noFill/>
          </p:spPr>
          <p:txBody>
            <a:bodyPr wrap="none" rtlCol="0">
              <a:spAutoFit/>
            </a:bodyPr>
            <a:lstStyle/>
            <a:p>
              <a:pPr algn="ctr">
                <a:lnSpc>
                  <a:spcPct val="70000"/>
                </a:lnSpc>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Campaign</a:t>
              </a:r>
              <a:r>
                <a:rPr lang="en-US" sz="1600" dirty="0">
                  <a:latin typeface="Times New Roman" panose="02020603050405020304" pitchFamily="18" charset="0"/>
                  <a:ea typeface="Apple Symbols" panose="02000000000000000000" pitchFamily="2" charset="-79"/>
                  <a:cs typeface="Times New Roman" panose="02020603050405020304" pitchFamily="18" charset="0"/>
                </a:rPr>
                <a:t> </a:t>
              </a: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63" name="TextBox 62">
              <a:extLst>
                <a:ext uri="{FF2B5EF4-FFF2-40B4-BE49-F238E27FC236}">
                  <a16:creationId xmlns:a16="http://schemas.microsoft.com/office/drawing/2014/main" id="{4FE6BC2E-BA22-0C46-BDA6-27E84C56CBF1}"/>
                </a:ext>
              </a:extLst>
            </p:cNvPr>
            <p:cNvSpPr txBox="1"/>
            <p:nvPr/>
          </p:nvSpPr>
          <p:spPr>
            <a:xfrm>
              <a:off x="10092070" y="2221239"/>
              <a:ext cx="1407758" cy="442044"/>
            </a:xfrm>
            <a:prstGeom prst="rect">
              <a:avLst/>
            </a:prstGeom>
            <a:noFill/>
          </p:spPr>
          <p:txBody>
            <a:bodyPr wrap="none" rtlCol="0">
              <a:spAutoFit/>
            </a:bodyPr>
            <a:lstStyle/>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Post-</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campaign</a:t>
              </a:r>
              <a:endParaRPr lang="en-US" sz="1600" dirty="0">
                <a:latin typeface="Times New Roman" panose="02020603050405020304" pitchFamily="18" charset="0"/>
                <a:ea typeface="Apple Symbols" panose="02000000000000000000" pitchFamily="2" charset="-79"/>
                <a:cs typeface="Times New Roman" panose="02020603050405020304" pitchFamily="18" charset="0"/>
              </a:endParaRP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64" name="TextBox 63">
              <a:extLst>
                <a:ext uri="{FF2B5EF4-FFF2-40B4-BE49-F238E27FC236}">
                  <a16:creationId xmlns:a16="http://schemas.microsoft.com/office/drawing/2014/main" id="{E205DE2C-450F-B149-B596-9F870AE349FC}"/>
                </a:ext>
              </a:extLst>
            </p:cNvPr>
            <p:cNvSpPr txBox="1"/>
            <p:nvPr/>
          </p:nvSpPr>
          <p:spPr>
            <a:xfrm>
              <a:off x="6735995" y="2218370"/>
              <a:ext cx="1327607" cy="442044"/>
            </a:xfrm>
            <a:prstGeom prst="rect">
              <a:avLst/>
            </a:prstGeom>
            <a:noFill/>
          </p:spPr>
          <p:txBody>
            <a:bodyPr wrap="none" rtlCol="0">
              <a:spAutoFit/>
            </a:bodyPr>
            <a:lstStyle/>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Pre-</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campaign</a:t>
              </a:r>
              <a:endParaRPr lang="en-US" sz="1600" dirty="0">
                <a:latin typeface="Times New Roman" panose="02020603050405020304" pitchFamily="18" charset="0"/>
                <a:ea typeface="Apple Symbols" panose="02000000000000000000" pitchFamily="2" charset="-79"/>
                <a:cs typeface="Times New Roman" panose="02020603050405020304" pitchFamily="18" charset="0"/>
              </a:endParaRPr>
            </a:p>
            <a:p>
              <a:pPr algn="ctr">
                <a:lnSpc>
                  <a:spcPct val="70000"/>
                </a:lnSpc>
              </a:pPr>
              <a:r>
                <a:rPr lang="en-US" sz="1600" dirty="0">
                  <a:latin typeface="Times New Roman" panose="02020603050405020304" pitchFamily="18" charset="0"/>
                  <a:ea typeface="Apple Symbols" panose="02000000000000000000" pitchFamily="2" charset="-79"/>
                  <a:cs typeface="Times New Roman" panose="02020603050405020304" pitchFamily="18" charset="0"/>
                </a:rPr>
                <a:t>window</a:t>
              </a:r>
            </a:p>
          </p:txBody>
        </p:sp>
        <p:sp>
          <p:nvSpPr>
            <p:cNvPr id="65" name="TextBox 64">
              <a:extLst>
                <a:ext uri="{FF2B5EF4-FFF2-40B4-BE49-F238E27FC236}">
                  <a16:creationId xmlns:a16="http://schemas.microsoft.com/office/drawing/2014/main" id="{4F0FC658-7A30-0E42-975E-BF0B318F5367}"/>
                </a:ext>
              </a:extLst>
            </p:cNvPr>
            <p:cNvSpPr txBox="1"/>
            <p:nvPr/>
          </p:nvSpPr>
          <p:spPr>
            <a:xfrm>
              <a:off x="8162610" y="2839089"/>
              <a:ext cx="1692964" cy="289310"/>
            </a:xfrm>
            <a:prstGeom prst="rect">
              <a:avLst/>
            </a:prstGeom>
            <a:noFill/>
          </p:spPr>
          <p:txBody>
            <a:bodyPr wrap="none" rtlCol="0">
              <a:spAutoFit/>
            </a:bodyPr>
            <a:lstStyle/>
            <a:p>
              <a:pPr algn="ctr">
                <a:lnSpc>
                  <a:spcPct val="80000"/>
                </a:lnSpc>
              </a:pP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Proxy</a:t>
              </a:r>
              <a:r>
                <a:rPr lang="zh-CN" altLang="en-US" sz="1600"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t</a:t>
              </a:r>
              <a:r>
                <a:rPr lang="en-US" sz="1600" dirty="0">
                  <a:latin typeface="Times New Roman" panose="02020603050405020304" pitchFamily="18" charset="0"/>
                  <a:ea typeface="Apple Symbols" panose="02000000000000000000" pitchFamily="2" charset="-79"/>
                  <a:cs typeface="Times New Roman" panose="02020603050405020304" pitchFamily="18" charset="0"/>
                </a:rPr>
                <a:t>reatment A</a:t>
              </a:r>
            </a:p>
          </p:txBody>
        </p:sp>
        <p:sp>
          <p:nvSpPr>
            <p:cNvPr id="66" name="TextBox 65">
              <a:extLst>
                <a:ext uri="{FF2B5EF4-FFF2-40B4-BE49-F238E27FC236}">
                  <a16:creationId xmlns:a16="http://schemas.microsoft.com/office/drawing/2014/main" id="{13D6EC14-C755-C740-96DF-780FF405DC67}"/>
                </a:ext>
              </a:extLst>
            </p:cNvPr>
            <p:cNvSpPr txBox="1"/>
            <p:nvPr/>
          </p:nvSpPr>
          <p:spPr>
            <a:xfrm>
              <a:off x="6559228" y="3597233"/>
              <a:ext cx="1681871" cy="338554"/>
            </a:xfrm>
            <a:prstGeom prst="rect">
              <a:avLst/>
            </a:prstGeom>
            <a:noFill/>
          </p:spPr>
          <p:txBody>
            <a:bodyPr wrap="none" rtlCol="0">
              <a:spAutoFit/>
            </a:bodyPr>
            <a:lstStyle/>
            <a:p>
              <a:r>
                <a:rPr lang="en-US" altLang="zh-CN"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Extract</a:t>
              </a:r>
              <a:r>
                <a:rPr lang="zh-CN" alt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features</a:t>
              </a:r>
              <a:r>
                <a:rPr lang="zh-CN" alt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rPr>
                <a:t> </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X</a:t>
              </a:r>
              <a:endParaRPr 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67" name="TextBox 66">
              <a:extLst>
                <a:ext uri="{FF2B5EF4-FFF2-40B4-BE49-F238E27FC236}">
                  <a16:creationId xmlns:a16="http://schemas.microsoft.com/office/drawing/2014/main" id="{3144BF0C-15F5-E54C-90AE-72D2DC5F1885}"/>
                </a:ext>
              </a:extLst>
            </p:cNvPr>
            <p:cNvSpPr txBox="1"/>
            <p:nvPr/>
          </p:nvSpPr>
          <p:spPr>
            <a:xfrm>
              <a:off x="9952416" y="2821029"/>
              <a:ext cx="1695079" cy="338554"/>
            </a:xfrm>
            <a:prstGeom prst="rect">
              <a:avLst/>
            </a:prstGeom>
            <a:noFill/>
          </p:spPr>
          <p:txBody>
            <a:bodyPr wrap="none" rtlCol="0">
              <a:spAutoFit/>
            </a:bodyPr>
            <a:lstStyle/>
            <a:p>
              <a:r>
                <a:rPr lang="en-US" sz="1600" dirty="0">
                  <a:latin typeface="Times New Roman" panose="02020603050405020304" pitchFamily="18" charset="0"/>
                  <a:ea typeface="Apple Symbols" panose="02000000000000000000" pitchFamily="2" charset="-79"/>
                  <a:cs typeface="Times New Roman" panose="02020603050405020304" pitchFamily="18" charset="0"/>
                </a:rPr>
                <a:t>Sustained us</a:t>
              </a:r>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age</a:t>
              </a:r>
              <a:r>
                <a:rPr lang="en-US" sz="1600" dirty="0">
                  <a:latin typeface="Times New Roman" panose="02020603050405020304" pitchFamily="18" charset="0"/>
                  <a:ea typeface="Apple Symbols" panose="02000000000000000000" pitchFamily="2" charset="-79"/>
                  <a:cs typeface="Times New Roman" panose="02020603050405020304" pitchFamily="18" charset="0"/>
                </a:rPr>
                <a:t> Y</a:t>
              </a:r>
            </a:p>
          </p:txBody>
        </p:sp>
        <p:cxnSp>
          <p:nvCxnSpPr>
            <p:cNvPr id="68" name="Straight Arrow Connector 67">
              <a:extLst>
                <a:ext uri="{FF2B5EF4-FFF2-40B4-BE49-F238E27FC236}">
                  <a16:creationId xmlns:a16="http://schemas.microsoft.com/office/drawing/2014/main" id="{3453780C-8794-944E-9DC0-54B3EFC3C7FF}"/>
                </a:ext>
              </a:extLst>
            </p:cNvPr>
            <p:cNvCxnSpPr/>
            <p:nvPr/>
          </p:nvCxnSpPr>
          <p:spPr>
            <a:xfrm>
              <a:off x="9066236" y="3207077"/>
              <a:ext cx="0" cy="201122"/>
            </a:xfrm>
            <a:prstGeom prst="straightConnector1">
              <a:avLst/>
            </a:prstGeom>
            <a:noFill/>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01B41B3-F6CC-B549-A407-F1597715632F}"/>
                </a:ext>
              </a:extLst>
            </p:cNvPr>
            <p:cNvCxnSpPr/>
            <p:nvPr/>
          </p:nvCxnSpPr>
          <p:spPr>
            <a:xfrm>
              <a:off x="9757202" y="3052386"/>
              <a:ext cx="0" cy="201122"/>
            </a:xfrm>
            <a:prstGeom prst="straightConnector1">
              <a:avLst/>
            </a:prstGeom>
            <a:noFill/>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8A584A0-A48D-6842-B5DD-B724600E1C48}"/>
                </a:ext>
              </a:extLst>
            </p:cNvPr>
            <p:cNvCxnSpPr/>
            <p:nvPr/>
          </p:nvCxnSpPr>
          <p:spPr>
            <a:xfrm>
              <a:off x="10273669" y="3199394"/>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FFF5013-B608-7848-8A0C-EBEB348A2530}"/>
                </a:ext>
              </a:extLst>
            </p:cNvPr>
            <p:cNvCxnSpPr/>
            <p:nvPr/>
          </p:nvCxnSpPr>
          <p:spPr>
            <a:xfrm>
              <a:off x="10620802" y="3138225"/>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9828052-3367-3F40-9FA9-8691CE821B50}"/>
                </a:ext>
              </a:extLst>
            </p:cNvPr>
            <p:cNvCxnSpPr/>
            <p:nvPr/>
          </p:nvCxnSpPr>
          <p:spPr>
            <a:xfrm>
              <a:off x="11450535" y="3218756"/>
              <a:ext cx="0" cy="201122"/>
            </a:xfrm>
            <a:prstGeom prst="straightConnector1">
              <a:avLst/>
            </a:prstGeom>
            <a:no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7D6E263-8D18-174F-847D-FF6C36F6965B}"/>
                </a:ext>
              </a:extLst>
            </p:cNvPr>
            <p:cNvCxnSpPr>
              <a:cxnSpLocks/>
            </p:cNvCxnSpPr>
            <p:nvPr/>
          </p:nvCxnSpPr>
          <p:spPr>
            <a:xfrm flipH="1" flipV="1">
              <a:off x="8628021" y="3253509"/>
              <a:ext cx="231257" cy="5388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3952D08B-C184-C849-9A43-861BCEC1E843}"/>
                </a:ext>
              </a:extLst>
            </p:cNvPr>
            <p:cNvSpPr txBox="1"/>
            <p:nvPr/>
          </p:nvSpPr>
          <p:spPr>
            <a:xfrm>
              <a:off x="8269797" y="3792359"/>
              <a:ext cx="1710340" cy="338554"/>
            </a:xfrm>
            <a:prstGeom prst="rect">
              <a:avLst/>
            </a:prstGeom>
            <a:noFill/>
          </p:spPr>
          <p:txBody>
            <a:bodyPr wrap="none" rtlCol="0">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Target</a:t>
              </a:r>
              <a:r>
                <a:rPr lang="zh-CN" altLang="en-US" sz="1600" dirty="0">
                  <a:solidFill>
                    <a:srgbClr val="FF0000"/>
                  </a:solidFill>
                  <a:latin typeface="Times New Roman" panose="02020603050405020304" pitchFamily="18" charset="0"/>
                  <a:cs typeface="Times New Roman" panose="02020603050405020304" pitchFamily="18" charset="0"/>
                </a:rPr>
                <a:t> </a:t>
              </a:r>
              <a:r>
                <a:rPr lang="en-US" altLang="zh-CN" sz="1600" dirty="0">
                  <a:solidFill>
                    <a:srgbClr val="FF0000"/>
                  </a:solidFill>
                  <a:latin typeface="Times New Roman" panose="02020603050405020304" pitchFamily="18" charset="0"/>
                  <a:cs typeface="Times New Roman" panose="02020603050405020304" pitchFamily="18" charset="0"/>
                </a:rPr>
                <a:t>treatment</a:t>
              </a:r>
              <a:r>
                <a:rPr lang="en-US" sz="1600" dirty="0">
                  <a:solidFill>
                    <a:srgbClr val="FF0000"/>
                  </a:solidFill>
                  <a:latin typeface="Times New Roman" panose="02020603050405020304" pitchFamily="18" charset="0"/>
                  <a:cs typeface="Times New Roman" panose="02020603050405020304" pitchFamily="18" charset="0"/>
                </a:rPr>
                <a:t> Z</a:t>
              </a:r>
            </a:p>
          </p:txBody>
        </p:sp>
      </p:grpSp>
      <p:sp>
        <p:nvSpPr>
          <p:cNvPr id="75" name="TextBox 74">
            <a:extLst>
              <a:ext uri="{FF2B5EF4-FFF2-40B4-BE49-F238E27FC236}">
                <a16:creationId xmlns:a16="http://schemas.microsoft.com/office/drawing/2014/main" id="{6C26EF84-B12A-8649-9B03-C4EC60D80D4F}"/>
              </a:ext>
            </a:extLst>
          </p:cNvPr>
          <p:cNvSpPr txBox="1"/>
          <p:nvPr/>
        </p:nvSpPr>
        <p:spPr>
          <a:xfrm>
            <a:off x="7232041" y="2696922"/>
            <a:ext cx="3102131" cy="369332"/>
          </a:xfrm>
          <a:prstGeom prst="rect">
            <a:avLst/>
          </a:prstGeom>
          <a:noFill/>
        </p:spPr>
        <p:txBody>
          <a:bodyPr wrap="none" rtlCol="0">
            <a:spAutoFit/>
          </a:bodyPr>
          <a:lstStyle/>
          <a:p>
            <a:r>
              <a:rPr lang="en-US" altLang="zh-CN" dirty="0">
                <a:latin typeface="Times New Roman" panose="02020603050405020304" pitchFamily="18" charset="0"/>
                <a:ea typeface="Apple Symbols" panose="02000000000000000000" pitchFamily="2" charset="-79"/>
                <a:cs typeface="Times New Roman" panose="02020603050405020304" pitchFamily="18" charset="0"/>
              </a:rPr>
              <a:t>Experimental</a:t>
            </a:r>
            <a:r>
              <a:rPr lang="en-US" dirty="0">
                <a:latin typeface="Times New Roman" panose="02020603050405020304" pitchFamily="18" charset="0"/>
                <a:ea typeface="Apple Symbols" panose="02000000000000000000" pitchFamily="2" charset="-79"/>
                <a:cs typeface="Times New Roman" panose="02020603050405020304" pitchFamily="18" charset="0"/>
              </a:rPr>
              <a:t> data</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containing</a:t>
            </a:r>
            <a:r>
              <a:rPr lang="zh-CN" altLang="en-US" dirty="0">
                <a:latin typeface="Times New Roman" panose="02020603050405020304" pitchFamily="18" charset="0"/>
                <a:ea typeface="Apple Symbols" panose="02000000000000000000" pitchFamily="2" charset="-79"/>
                <a:cs typeface="Times New Roman" panose="02020603050405020304" pitchFamily="18" charset="0"/>
              </a:rPr>
              <a:t> </a:t>
            </a:r>
            <a:r>
              <a:rPr lang="en-US" altLang="zh-CN" dirty="0">
                <a:latin typeface="Times New Roman" panose="02020603050405020304" pitchFamily="18" charset="0"/>
                <a:ea typeface="Apple Symbols" panose="02000000000000000000" pitchFamily="2" charset="-79"/>
                <a:cs typeface="Times New Roman" panose="02020603050405020304" pitchFamily="18" charset="0"/>
              </a:rPr>
              <a:t>Z</a:t>
            </a:r>
            <a:endParaRPr lang="en-US" dirty="0">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76" name="TextBox 75">
            <a:extLst>
              <a:ext uri="{FF2B5EF4-FFF2-40B4-BE49-F238E27FC236}">
                <a16:creationId xmlns:a16="http://schemas.microsoft.com/office/drawing/2014/main" id="{F15139E7-E1DD-1F4B-93D4-55FB642965DE}"/>
              </a:ext>
            </a:extLst>
          </p:cNvPr>
          <p:cNvSpPr txBox="1"/>
          <p:nvPr/>
        </p:nvSpPr>
        <p:spPr>
          <a:xfrm>
            <a:off x="3850215" y="4565415"/>
            <a:ext cx="1817586" cy="338554"/>
          </a:xfrm>
          <a:prstGeom prst="rect">
            <a:avLst/>
          </a:prstGeom>
          <a:noFill/>
        </p:spPr>
        <p:txBody>
          <a:bodyPr wrap="square" rtlCol="0">
            <a:spAutoFit/>
          </a:bodyPr>
          <a:lstStyle/>
          <a:p>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Collect outcomes Y</a:t>
            </a:r>
            <a:endParaRPr 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77" name="TextBox 76">
            <a:extLst>
              <a:ext uri="{FF2B5EF4-FFF2-40B4-BE49-F238E27FC236}">
                <a16:creationId xmlns:a16="http://schemas.microsoft.com/office/drawing/2014/main" id="{53848D48-E7EA-3344-B31D-49D50A9ACA2E}"/>
              </a:ext>
            </a:extLst>
          </p:cNvPr>
          <p:cNvSpPr txBox="1"/>
          <p:nvPr/>
        </p:nvSpPr>
        <p:spPr>
          <a:xfrm>
            <a:off x="9618419" y="4545291"/>
            <a:ext cx="1855371" cy="338554"/>
          </a:xfrm>
          <a:prstGeom prst="rect">
            <a:avLst/>
          </a:prstGeom>
          <a:noFill/>
        </p:spPr>
        <p:txBody>
          <a:bodyPr wrap="square" rtlCol="0">
            <a:spAutoFit/>
          </a:bodyPr>
          <a:lstStyle/>
          <a:p>
            <a:r>
              <a:rPr lang="en-US" altLang="zh-CN" sz="1600" dirty="0">
                <a:latin typeface="Times New Roman" panose="02020603050405020304" pitchFamily="18" charset="0"/>
                <a:ea typeface="Apple Symbols" panose="02000000000000000000" pitchFamily="2" charset="-79"/>
                <a:cs typeface="Times New Roman" panose="02020603050405020304" pitchFamily="18" charset="0"/>
              </a:rPr>
              <a:t>Collect outcomes Y</a:t>
            </a:r>
            <a:endParaRPr lang="en-US" sz="1600" dirty="0">
              <a:solidFill>
                <a:schemeClr val="tx1"/>
              </a:solidFill>
              <a:latin typeface="Times New Roman" panose="02020603050405020304" pitchFamily="18" charset="0"/>
              <a:ea typeface="Apple Symbols" panose="02000000000000000000" pitchFamily="2" charset="-79"/>
              <a:cs typeface="Times New Roman" panose="02020603050405020304" pitchFamily="18" charset="0"/>
            </a:endParaRPr>
          </a:p>
        </p:txBody>
      </p:sp>
      <p:sp>
        <p:nvSpPr>
          <p:cNvPr id="82" name="Rectangle 81">
            <a:extLst>
              <a:ext uri="{FF2B5EF4-FFF2-40B4-BE49-F238E27FC236}">
                <a16:creationId xmlns:a16="http://schemas.microsoft.com/office/drawing/2014/main" id="{635CFB81-C1D8-5C4D-94E4-869439772E88}"/>
              </a:ext>
            </a:extLst>
          </p:cNvPr>
          <p:cNvSpPr/>
          <p:nvPr/>
        </p:nvSpPr>
        <p:spPr>
          <a:xfrm>
            <a:off x="8985952" y="5534571"/>
            <a:ext cx="286488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For the purpose of validation</a:t>
            </a:r>
            <a:endParaRPr lang="en-US" dirty="0"/>
          </a:p>
        </p:txBody>
      </p:sp>
      <p:sp>
        <p:nvSpPr>
          <p:cNvPr id="83" name="Right Arrow 82">
            <a:extLst>
              <a:ext uri="{FF2B5EF4-FFF2-40B4-BE49-F238E27FC236}">
                <a16:creationId xmlns:a16="http://schemas.microsoft.com/office/drawing/2014/main" id="{CA53AE4F-8DB0-E743-BC54-114B2E97FA23}"/>
              </a:ext>
            </a:extLst>
          </p:cNvPr>
          <p:cNvSpPr/>
          <p:nvPr/>
        </p:nvSpPr>
        <p:spPr>
          <a:xfrm rot="16200000">
            <a:off x="9916089" y="5320166"/>
            <a:ext cx="400213" cy="19723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483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8</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Estimation using </a:t>
            </a:r>
            <a:r>
              <a:rPr lang="en-US" sz="3000" b="1" cap="none" dirty="0">
                <a:latin typeface="Times New Roman" panose="02020603050405020304" pitchFamily="18" charset="0"/>
                <a:cs typeface="Times New Roman" panose="02020603050405020304" pitchFamily="18" charset="0"/>
              </a:rPr>
              <a:t>Split-Treatment</a:t>
            </a:r>
            <a:endParaRPr lang="en-US" sz="3000" cap="none"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D85B8A02-B11F-EF46-8D33-D639AE89506D}"/>
                  </a:ext>
                </a:extLst>
              </p:cNvPr>
              <p:cNvSpPr>
                <a:spLocks noGrp="1"/>
              </p:cNvSpPr>
              <p:nvPr>
                <p:ph idx="1"/>
              </p:nvPr>
            </p:nvSpPr>
            <p:spPr>
              <a:xfrm>
                <a:off x="1050879" y="2407143"/>
                <a:ext cx="9810604" cy="3847234"/>
              </a:xfrm>
            </p:spPr>
            <p:txBody>
              <a:bodyPr/>
              <a:lstStyle/>
              <a:p>
                <a:pPr marL="0" indent="0">
                  <a:buNone/>
                </a:pPr>
                <a:r>
                  <a:rPr lang="en-US" dirty="0">
                    <a:latin typeface="Times New Roman" panose="02020603050405020304" pitchFamily="18" charset="0"/>
                    <a:cs typeface="Times New Roman" panose="02020603050405020304" pitchFamily="18" charset="0"/>
                  </a:rPr>
                  <a:t>Inverse probability of treatment weighting (IPTW): Predict propensity scores to reweight individual outcome estimates and obtain unbiased ITE.</a:t>
                </a:r>
              </a:p>
              <a:p>
                <a:pPr marL="0" indent="0">
                  <a:buNone/>
                </a:pPr>
                <a:endParaRPr lang="en-US"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Given the observational data </a:t>
                </a:r>
                <a14:m>
                  <m:oMath xmlns:m="http://schemas.openxmlformats.org/officeDocument/2006/math">
                    <m:sSup>
                      <m:sSupPr>
                        <m:ctrlPr>
                          <a:rPr lang="en-US" sz="1800" b="0" i="1" smtClean="0">
                            <a:latin typeface="Cambria Math" panose="02040503050406030204" pitchFamily="18" charset="0"/>
                            <a:cs typeface="Times New Roman" panose="02020603050405020304" pitchFamily="18" charset="0"/>
                          </a:rPr>
                        </m:ctrlPr>
                      </m:sSupPr>
                      <m:e>
                        <m:r>
                          <m:rPr>
                            <m:sty m:val="p"/>
                          </m:rPr>
                          <a:rPr lang="en-US" sz="1800" b="0" i="0" smtClean="0">
                            <a:latin typeface="Cambria Math" panose="02040503050406030204" pitchFamily="18" charset="0"/>
                            <a:cs typeface="Times New Roman" panose="02020603050405020304" pitchFamily="18" charset="0"/>
                          </a:rPr>
                          <m:t>D</m:t>
                        </m:r>
                      </m:e>
                      <m:sup>
                        <m:r>
                          <m:rPr>
                            <m:sty m:val="p"/>
                          </m:rPr>
                          <a:rPr lang="en-US" sz="1800" b="0" i="0" smtClean="0">
                            <a:latin typeface="Cambria Math" panose="02040503050406030204" pitchFamily="18" charset="0"/>
                            <a:cs typeface="Times New Roman" panose="02020603050405020304" pitchFamily="18" charset="0"/>
                          </a:rPr>
                          <m:t>n</m:t>
                        </m:r>
                      </m:sup>
                    </m:sSup>
                    <m:r>
                      <a:rPr lang="en-US" sz="1800" b="0" i="1" smtClean="0">
                        <a:latin typeface="Cambria Math" panose="02040503050406030204" pitchFamily="18" charset="0"/>
                        <a:cs typeface="Times New Roman" panose="02020603050405020304" pitchFamily="18" charset="0"/>
                      </a:rPr>
                      <m:t>={</m:t>
                    </m:r>
                    <m:d>
                      <m:dPr>
                        <m:ctrlPr>
                          <a:rPr lang="en-US" sz="1800" b="0" i="1" smtClean="0">
                            <a:latin typeface="Cambria Math" panose="02040503050406030204" pitchFamily="18" charset="0"/>
                            <a:cs typeface="Times New Roman" panose="02020603050405020304" pitchFamily="18" charset="0"/>
                          </a:rPr>
                        </m:ctrlPr>
                      </m:dPr>
                      <m:e>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𝑥</m:t>
                            </m:r>
                          </m:e>
                          <m:sub>
                            <m:r>
                              <a:rPr lang="en-US" sz="1800" b="0" i="1" smtClean="0">
                                <a:latin typeface="Cambria Math" panose="02040503050406030204" pitchFamily="18" charset="0"/>
                                <a:cs typeface="Times New Roman" panose="02020603050405020304" pitchFamily="18" charset="0"/>
                              </a:rPr>
                              <m:t>𝑖</m:t>
                            </m:r>
                          </m:sub>
                        </m:sSub>
                        <m:r>
                          <a:rPr lang="en-US" sz="1800" b="0" i="1" smtClean="0">
                            <a:latin typeface="Cambria Math" panose="02040503050406030204" pitchFamily="18" charset="0"/>
                            <a:cs typeface="Times New Roman" panose="02020603050405020304" pitchFamily="18" charset="0"/>
                          </a:rPr>
                          <m:t>, </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𝑎</m:t>
                            </m:r>
                          </m:e>
                          <m:sub>
                            <m:r>
                              <a:rPr lang="en-US" sz="1800" b="0" i="1" smtClean="0">
                                <a:latin typeface="Cambria Math" panose="02040503050406030204" pitchFamily="18" charset="0"/>
                                <a:cs typeface="Times New Roman" panose="02020603050405020304" pitchFamily="18" charset="0"/>
                              </a:rPr>
                              <m:t>𝑖</m:t>
                            </m:r>
                          </m:sub>
                        </m:sSub>
                        <m:r>
                          <a:rPr lang="en-US" sz="1800" b="0" i="1" smtClean="0">
                            <a:latin typeface="Cambria Math" panose="02040503050406030204" pitchFamily="18" charset="0"/>
                            <a:cs typeface="Times New Roman" panose="02020603050405020304" pitchFamily="18" charset="0"/>
                          </a:rPr>
                          <m:t>, </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𝑦</m:t>
                            </m:r>
                          </m:e>
                          <m:sub>
                            <m:r>
                              <a:rPr lang="en-US" sz="1800" b="0" i="1" smtClean="0">
                                <a:latin typeface="Cambria Math" panose="02040503050406030204" pitchFamily="18" charset="0"/>
                                <a:cs typeface="Times New Roman" panose="02020603050405020304" pitchFamily="18" charset="0"/>
                              </a:rPr>
                              <m:t>𝑖</m:t>
                            </m:r>
                          </m:sub>
                        </m:sSub>
                      </m:e>
                    </m:d>
                    <m:r>
                      <a:rPr lang="en-US" sz="1800" b="0" i="1" smtClean="0">
                        <a:latin typeface="Cambria Math" panose="02040503050406030204" pitchFamily="18" charset="0"/>
                        <a:cs typeface="Times New Roman" panose="02020603050405020304" pitchFamily="18" charset="0"/>
                      </a:rPr>
                      <m:t>}</m:t>
                    </m:r>
                  </m:oMath>
                </a14:m>
                <a:r>
                  <a:rPr lang="en-US" sz="1800" dirty="0">
                    <a:latin typeface="Times New Roman" panose="02020603050405020304" pitchFamily="18" charset="0"/>
                    <a:cs typeface="Times New Roman" panose="02020603050405020304" pitchFamily="18" charset="0"/>
                  </a:rPr>
                  <a:t>, we learn outcome function </a:t>
                </a:r>
                <a:r>
                  <a:rPr lang="en-US" sz="1800" i="1" dirty="0">
                    <a:latin typeface="Times New Roman" panose="02020603050405020304" pitchFamily="18" charset="0"/>
                    <a:cs typeface="Times New Roman" panose="02020603050405020304" pitchFamily="18" charset="0"/>
                  </a:rPr>
                  <a:t>f</a:t>
                </a:r>
                <a:r>
                  <a:rPr lang="en-US" sz="1800" dirty="0">
                    <a:latin typeface="Times New Roman" panose="02020603050405020304" pitchFamily="18" charset="0"/>
                    <a:cs typeface="Times New Roman" panose="02020603050405020304" pitchFamily="18" charset="0"/>
                  </a:rPr>
                  <a:t>  by minimizing the following loss:</a:t>
                </a:r>
              </a:p>
            </p:txBody>
          </p:sp>
        </mc:Choice>
        <mc:Fallback>
          <p:sp>
            <p:nvSpPr>
              <p:cNvPr id="8" name="Content Placeholder 7">
                <a:extLst>
                  <a:ext uri="{FF2B5EF4-FFF2-40B4-BE49-F238E27FC236}">
                    <a16:creationId xmlns:a16="http://schemas.microsoft.com/office/drawing/2014/main" id="{D85B8A02-B11F-EF46-8D33-D639AE89506D}"/>
                  </a:ext>
                </a:extLst>
              </p:cNvPr>
              <p:cNvSpPr>
                <a:spLocks noGrp="1" noRot="1" noChangeAspect="1" noMove="1" noResize="1" noEditPoints="1" noAdjustHandles="1" noChangeArrowheads="1" noChangeShapeType="1" noTextEdit="1"/>
              </p:cNvSpPr>
              <p:nvPr>
                <p:ph idx="1"/>
              </p:nvPr>
            </p:nvSpPr>
            <p:spPr>
              <a:xfrm>
                <a:off x="1050879" y="2407143"/>
                <a:ext cx="9810604" cy="3847234"/>
              </a:xfrm>
              <a:blipFill>
                <a:blip r:embed="rId3"/>
                <a:stretch>
                  <a:fillRect l="-646" t="-987" r="-1034"/>
                </a:stretch>
              </a:blipFill>
            </p:spPr>
            <p:txBody>
              <a:bodyPr/>
              <a:lstStyle/>
              <a:p>
                <a:r>
                  <a:rPr lang="en-US">
                    <a:noFill/>
                  </a:rPr>
                  <a:t> </a:t>
                </a:r>
              </a:p>
            </p:txBody>
          </p:sp>
        </mc:Fallback>
      </mc:AlternateContent>
      <p:pic>
        <p:nvPicPr>
          <p:cNvPr id="9" name="Content Placeholder 4" descr="Graphical user interface&#10;&#10;Description automatically generated with medium confidence">
            <a:extLst>
              <a:ext uri="{FF2B5EF4-FFF2-40B4-BE49-F238E27FC236}">
                <a16:creationId xmlns:a16="http://schemas.microsoft.com/office/drawing/2014/main" id="{59470FB4-B65B-244F-87B2-BA56C0C19E87}"/>
              </a:ext>
            </a:extLst>
          </p:cNvPr>
          <p:cNvPicPr>
            <a:picLocks noChangeAspect="1"/>
          </p:cNvPicPr>
          <p:nvPr/>
        </p:nvPicPr>
        <p:blipFill>
          <a:blip r:embed="rId4"/>
          <a:stretch>
            <a:fillRect/>
          </a:stretch>
        </p:blipFill>
        <p:spPr>
          <a:xfrm>
            <a:off x="2484481" y="1191119"/>
            <a:ext cx="7285891" cy="1139638"/>
          </a:xfrm>
          <a:prstGeom prst="rect">
            <a:avLst/>
          </a:prstGeom>
        </p:spPr>
      </p:pic>
      <p:grpSp>
        <p:nvGrpSpPr>
          <p:cNvPr id="20" name="Group 19">
            <a:extLst>
              <a:ext uri="{FF2B5EF4-FFF2-40B4-BE49-F238E27FC236}">
                <a16:creationId xmlns:a16="http://schemas.microsoft.com/office/drawing/2014/main" id="{F2774CE3-1AA8-4F44-B97E-CB58D766C86F}"/>
              </a:ext>
            </a:extLst>
          </p:cNvPr>
          <p:cNvGrpSpPr/>
          <p:nvPr/>
        </p:nvGrpSpPr>
        <p:grpSpPr>
          <a:xfrm>
            <a:off x="2738959" y="4764387"/>
            <a:ext cx="7256435" cy="877959"/>
            <a:chOff x="6646550" y="4171199"/>
            <a:chExt cx="7256435" cy="877959"/>
          </a:xfrm>
        </p:grpSpPr>
        <p:pic>
          <p:nvPicPr>
            <p:cNvPr id="13" name="Picture 12" descr="A picture containing company name&#10;&#10;Description automatically generated">
              <a:extLst>
                <a:ext uri="{FF2B5EF4-FFF2-40B4-BE49-F238E27FC236}">
                  <a16:creationId xmlns:a16="http://schemas.microsoft.com/office/drawing/2014/main" id="{1C234686-D609-BC4B-931D-2D235931D423}"/>
                </a:ext>
              </a:extLst>
            </p:cNvPr>
            <p:cNvPicPr>
              <a:picLocks noChangeAspect="1"/>
            </p:cNvPicPr>
            <p:nvPr/>
          </p:nvPicPr>
          <p:blipFill>
            <a:blip r:embed="rId5"/>
            <a:stretch>
              <a:fillRect/>
            </a:stretch>
          </p:blipFill>
          <p:spPr>
            <a:xfrm>
              <a:off x="8741649" y="4171199"/>
              <a:ext cx="5161336" cy="877959"/>
            </a:xfrm>
            <a:prstGeom prst="rect">
              <a:avLst/>
            </a:prstGeom>
          </p:spPr>
        </p:pic>
        <p:sp>
          <p:nvSpPr>
            <p:cNvPr id="14" name="Rectangle 13">
              <a:extLst>
                <a:ext uri="{FF2B5EF4-FFF2-40B4-BE49-F238E27FC236}">
                  <a16:creationId xmlns:a16="http://schemas.microsoft.com/office/drawing/2014/main" id="{28920C12-9753-8048-BD59-7725145D766A}"/>
                </a:ext>
              </a:extLst>
            </p:cNvPr>
            <p:cNvSpPr/>
            <p:nvPr/>
          </p:nvSpPr>
          <p:spPr>
            <a:xfrm>
              <a:off x="6646550" y="4404825"/>
              <a:ext cx="227280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with stabilized IPTW: </a:t>
              </a:r>
              <a:endParaRPr lang="en-US" dirty="0"/>
            </a:p>
          </p:txBody>
        </p:sp>
      </p:grpSp>
      <p:pic>
        <p:nvPicPr>
          <p:cNvPr id="17" name="Picture 16" descr="Text&#10;&#10;Description automatically generated with medium confidence">
            <a:extLst>
              <a:ext uri="{FF2B5EF4-FFF2-40B4-BE49-F238E27FC236}">
                <a16:creationId xmlns:a16="http://schemas.microsoft.com/office/drawing/2014/main" id="{DD2F0F1E-44FE-1147-AB11-C4683C45EDB9}"/>
              </a:ext>
            </a:extLst>
          </p:cNvPr>
          <p:cNvPicPr>
            <a:picLocks noChangeAspect="1"/>
          </p:cNvPicPr>
          <p:nvPr/>
        </p:nvPicPr>
        <p:blipFill>
          <a:blip r:embed="rId6"/>
          <a:stretch>
            <a:fillRect/>
          </a:stretch>
        </p:blipFill>
        <p:spPr>
          <a:xfrm>
            <a:off x="3849262" y="5929417"/>
            <a:ext cx="3850948" cy="552768"/>
          </a:xfrm>
          <a:prstGeom prst="rect">
            <a:avLst/>
          </a:prstGeom>
        </p:spPr>
      </p:pic>
      <p:pic>
        <p:nvPicPr>
          <p:cNvPr id="19" name="Picture 18" descr="Text&#10;&#10;Description automatically generated">
            <a:extLst>
              <a:ext uri="{FF2B5EF4-FFF2-40B4-BE49-F238E27FC236}">
                <a16:creationId xmlns:a16="http://schemas.microsoft.com/office/drawing/2014/main" id="{9C9854E0-B0D8-0A46-87B6-599E7AADF6F9}"/>
              </a:ext>
            </a:extLst>
          </p:cNvPr>
          <p:cNvPicPr>
            <a:picLocks noChangeAspect="1"/>
          </p:cNvPicPr>
          <p:nvPr/>
        </p:nvPicPr>
        <p:blipFill>
          <a:blip r:embed="rId7"/>
          <a:stretch>
            <a:fillRect/>
          </a:stretch>
        </p:blipFill>
        <p:spPr>
          <a:xfrm>
            <a:off x="4239142" y="4083481"/>
            <a:ext cx="2661253" cy="837321"/>
          </a:xfrm>
          <a:prstGeom prst="rect">
            <a:avLst/>
          </a:prstGeom>
        </p:spPr>
      </p:pic>
      <p:sp>
        <p:nvSpPr>
          <p:cNvPr id="15" name="Right Arrow 14">
            <a:extLst>
              <a:ext uri="{FF2B5EF4-FFF2-40B4-BE49-F238E27FC236}">
                <a16:creationId xmlns:a16="http://schemas.microsoft.com/office/drawing/2014/main" id="{F0F0DCB6-3E12-BF42-B504-E574D1FC1988}"/>
              </a:ext>
            </a:extLst>
          </p:cNvPr>
          <p:cNvSpPr/>
          <p:nvPr/>
        </p:nvSpPr>
        <p:spPr>
          <a:xfrm rot="5400000">
            <a:off x="5265711" y="5674785"/>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04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44D302-E66D-4A42-AB01-964C0323E77B}"/>
              </a:ext>
            </a:extLst>
          </p:cNvPr>
          <p:cNvSpPr>
            <a:spLocks noGrp="1"/>
          </p:cNvSpPr>
          <p:nvPr>
            <p:ph type="sldNum" sz="quarter" idx="12"/>
          </p:nvPr>
        </p:nvSpPr>
        <p:spPr>
          <a:xfrm>
            <a:off x="11558016" y="6217920"/>
            <a:ext cx="545911" cy="580029"/>
          </a:xfrm>
        </p:spPr>
        <p:txBody>
          <a:bodyPr anchor="ctr" anchorCtr="0"/>
          <a:lstStyle/>
          <a:p>
            <a:fld id="{9D4AEF59-F28E-467C-9EA3-92D1CFAD475A}" type="slidenum">
              <a:rPr lang="en-US" smtClean="0"/>
              <a:t>9</a:t>
            </a:fld>
            <a:endParaRPr lang="en-US" dirty="0"/>
          </a:p>
        </p:txBody>
      </p:sp>
      <p:sp>
        <p:nvSpPr>
          <p:cNvPr id="7" name="Title 1">
            <a:extLst>
              <a:ext uri="{FF2B5EF4-FFF2-40B4-BE49-F238E27FC236}">
                <a16:creationId xmlns:a16="http://schemas.microsoft.com/office/drawing/2014/main" id="{B2E98268-50E9-BA46-A0E2-0261A2E590B2}"/>
              </a:ext>
            </a:extLst>
          </p:cNvPr>
          <p:cNvSpPr>
            <a:spLocks noGrp="1"/>
          </p:cNvSpPr>
          <p:nvPr>
            <p:ph type="title"/>
          </p:nvPr>
        </p:nvSpPr>
        <p:spPr>
          <a:xfrm>
            <a:off x="1050879" y="212559"/>
            <a:ext cx="9810604" cy="1216024"/>
          </a:xfrm>
        </p:spPr>
        <p:txBody>
          <a:bodyPr>
            <a:normAutofit/>
          </a:bodyPr>
          <a:lstStyle/>
          <a:p>
            <a:r>
              <a:rPr lang="en-US" sz="3000" cap="none" dirty="0">
                <a:latin typeface="Times New Roman" panose="02020603050405020304" pitchFamily="18" charset="0"/>
                <a:cs typeface="Times New Roman" panose="02020603050405020304" pitchFamily="18" charset="0"/>
              </a:rPr>
              <a:t>Estimation using </a:t>
            </a:r>
            <a:r>
              <a:rPr lang="en-US" sz="3000" b="1" cap="none" dirty="0">
                <a:latin typeface="Times New Roman" panose="02020603050405020304" pitchFamily="18" charset="0"/>
                <a:cs typeface="Times New Roman" panose="02020603050405020304" pitchFamily="18" charset="0"/>
              </a:rPr>
              <a:t>Split-Treatment</a:t>
            </a:r>
            <a:endParaRPr lang="en-US" sz="3000" cap="none" dirty="0">
              <a:latin typeface="Times New Roman" panose="02020603050405020304" pitchFamily="18" charset="0"/>
              <a:cs typeface="Times New Roman" panose="02020603050405020304" pitchFamily="18" charset="0"/>
            </a:endParaRPr>
          </a:p>
        </p:txBody>
      </p:sp>
      <p:pic>
        <p:nvPicPr>
          <p:cNvPr id="9" name="Content Placeholder 4" descr="Graphical user interface&#10;&#10;Description automatically generated with medium confidence">
            <a:extLst>
              <a:ext uri="{FF2B5EF4-FFF2-40B4-BE49-F238E27FC236}">
                <a16:creationId xmlns:a16="http://schemas.microsoft.com/office/drawing/2014/main" id="{59470FB4-B65B-244F-87B2-BA56C0C19E87}"/>
              </a:ext>
            </a:extLst>
          </p:cNvPr>
          <p:cNvPicPr>
            <a:picLocks noChangeAspect="1"/>
          </p:cNvPicPr>
          <p:nvPr/>
        </p:nvPicPr>
        <p:blipFill>
          <a:blip r:embed="rId3"/>
          <a:stretch>
            <a:fillRect/>
          </a:stretch>
        </p:blipFill>
        <p:spPr>
          <a:xfrm>
            <a:off x="2484481" y="1191119"/>
            <a:ext cx="7285891" cy="1139638"/>
          </a:xfrm>
          <a:prstGeom prst="rect">
            <a:avLst/>
          </a:prstGeom>
        </p:spPr>
      </p:pic>
      <p:pic>
        <p:nvPicPr>
          <p:cNvPr id="3" name="Content Placeholder 2" descr="Text&#10;&#10;Description automatically generated">
            <a:extLst>
              <a:ext uri="{FF2B5EF4-FFF2-40B4-BE49-F238E27FC236}">
                <a16:creationId xmlns:a16="http://schemas.microsoft.com/office/drawing/2014/main" id="{FB434D78-9695-9B44-84D3-3F52E3A77F14}"/>
              </a:ext>
            </a:extLst>
          </p:cNvPr>
          <p:cNvPicPr>
            <a:picLocks noGrp="1" noChangeAspect="1"/>
          </p:cNvPicPr>
          <p:nvPr>
            <p:ph idx="1"/>
          </p:nvPr>
        </p:nvPicPr>
        <p:blipFill>
          <a:blip r:embed="rId4"/>
          <a:stretch>
            <a:fillRect/>
          </a:stretch>
        </p:blipFill>
        <p:spPr>
          <a:xfrm>
            <a:off x="2465086" y="1227130"/>
            <a:ext cx="7285891" cy="1103627"/>
          </a:xfrm>
        </p:spPr>
      </p:pic>
      <p:sp>
        <p:nvSpPr>
          <p:cNvPr id="10" name="Content Placeholder 7">
            <a:extLst>
              <a:ext uri="{FF2B5EF4-FFF2-40B4-BE49-F238E27FC236}">
                <a16:creationId xmlns:a16="http://schemas.microsoft.com/office/drawing/2014/main" id="{70F744F2-0D6B-E145-84CF-A2397D8B8389}"/>
              </a:ext>
            </a:extLst>
          </p:cNvPr>
          <p:cNvSpPr txBox="1">
            <a:spLocks/>
          </p:cNvSpPr>
          <p:nvPr/>
        </p:nvSpPr>
        <p:spPr>
          <a:xfrm>
            <a:off x="649437" y="2407143"/>
            <a:ext cx="11053049" cy="38472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Times New Roman" panose="02020603050405020304" pitchFamily="18" charset="0"/>
                <a:cs typeface="Times New Roman" panose="02020603050405020304" pitchFamily="18" charset="0"/>
              </a:rPr>
              <a:t>We use sensitivity analyses to eliminate unreliable models in the absence of experimental validation.</a:t>
            </a:r>
          </a:p>
          <a:p>
            <a:r>
              <a:rPr lang="en-US" i="1" dirty="0">
                <a:latin typeface="Times New Roman" panose="02020603050405020304" pitchFamily="18" charset="0"/>
                <a:cs typeface="Times New Roman" panose="02020603050405020304" pitchFamily="18" charset="0"/>
              </a:rPr>
              <a:t>Placebo</a:t>
            </a:r>
            <a:r>
              <a:rPr lang="en-US" dirty="0">
                <a:latin typeface="Times New Roman" panose="02020603050405020304" pitchFamily="18" charset="0"/>
                <a:cs typeface="Times New Roman" panose="02020603050405020304" pitchFamily="18" charset="0"/>
              </a:rPr>
              <a:t> test</a:t>
            </a:r>
          </a:p>
          <a:p>
            <a:pPr marL="0" indent="0">
              <a:buNone/>
            </a:pPr>
            <a:r>
              <a:rPr lang="en-US"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Place a random variables as the treatment A        </a:t>
            </a:r>
          </a:p>
          <a:p>
            <a:pPr marL="0" indent="0">
              <a:buNone/>
            </a:pPr>
            <a:r>
              <a:rPr lang="en-US" sz="1800" dirty="0">
                <a:latin typeface="Times New Roman" panose="02020603050405020304" pitchFamily="18" charset="0"/>
                <a:cs typeface="Times New Roman" panose="02020603050405020304" pitchFamily="18" charset="0"/>
              </a:rPr>
              <a:t>           Test if an estimator returns zero causal effect.</a:t>
            </a:r>
          </a:p>
          <a:p>
            <a:pPr marL="0" indent="0">
              <a:buNone/>
            </a:pPr>
            <a:r>
              <a:rPr lang="en-US" sz="1800" dirty="0">
                <a:latin typeface="Times New Roman" panose="02020603050405020304" pitchFamily="18" charset="0"/>
                <a:cs typeface="Times New Roman" panose="02020603050405020304" pitchFamily="18" charset="0"/>
              </a:rPr>
              <a:t>           Prune out those estimators that show significant non-zero causal effect.</a:t>
            </a:r>
          </a:p>
          <a:p>
            <a:r>
              <a:rPr lang="en-US" i="1" dirty="0">
                <a:latin typeface="Times New Roman" panose="02020603050405020304" pitchFamily="18" charset="0"/>
                <a:cs typeface="Times New Roman" panose="02020603050405020304" pitchFamily="18" charset="0"/>
              </a:rPr>
              <a:t>Unobserved-confounding</a:t>
            </a:r>
            <a:r>
              <a:rPr lang="en-US" dirty="0">
                <a:latin typeface="Times New Roman" panose="02020603050405020304" pitchFamily="18" charset="0"/>
                <a:cs typeface="Times New Roman" panose="02020603050405020304" pitchFamily="18" charset="0"/>
              </a:rPr>
              <a:t> test</a:t>
            </a:r>
          </a:p>
          <a:p>
            <a:pPr marL="0" indent="0">
              <a:buNone/>
            </a:pPr>
            <a:r>
              <a:rPr lang="en-US" sz="1800" dirty="0">
                <a:latin typeface="Times New Roman" panose="02020603050405020304" pitchFamily="18" charset="0"/>
                <a:cs typeface="Times New Roman" panose="02020603050405020304" pitchFamily="18" charset="0"/>
              </a:rPr>
              <a:t>    Add a new confounder to the feature set with varying degrees of its effect on A and Y.</a:t>
            </a:r>
          </a:p>
          <a:p>
            <a:pPr marL="0" indent="0">
              <a:buNone/>
            </a:pPr>
            <a:r>
              <a:rPr lang="en-US" sz="1800" dirty="0">
                <a:latin typeface="Times New Roman" panose="02020603050405020304" pitchFamily="18" charset="0"/>
                <a:cs typeface="Times New Roman" panose="02020603050405020304" pitchFamily="18" charset="0"/>
              </a:rPr>
              <a:t>           Test if an estimator is less sensitive to the varying degrees of effect of the new confounder.</a:t>
            </a:r>
          </a:p>
          <a:p>
            <a:pPr marL="0" indent="0">
              <a:buNone/>
            </a:pPr>
            <a:r>
              <a:rPr lang="en-US" sz="1800" dirty="0">
                <a:latin typeface="Times New Roman" panose="02020603050405020304" pitchFamily="18" charset="0"/>
                <a:cs typeface="Times New Roman" panose="02020603050405020304" pitchFamily="18" charset="0"/>
              </a:rPr>
              <a:t>           Prune out those estimators that are sensitive to such changes</a:t>
            </a: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11" name="Right Arrow 10">
            <a:extLst>
              <a:ext uri="{FF2B5EF4-FFF2-40B4-BE49-F238E27FC236}">
                <a16:creationId xmlns:a16="http://schemas.microsoft.com/office/drawing/2014/main" id="{3C042D2B-FBC7-5F41-9F78-AAF47DDF64A4}"/>
              </a:ext>
            </a:extLst>
          </p:cNvPr>
          <p:cNvSpPr/>
          <p:nvPr/>
        </p:nvSpPr>
        <p:spPr>
          <a:xfrm>
            <a:off x="1017343" y="4203157"/>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EF733ACF-8B10-9E4A-B33B-CFFDED8A37F3}"/>
              </a:ext>
            </a:extLst>
          </p:cNvPr>
          <p:cNvSpPr/>
          <p:nvPr/>
        </p:nvSpPr>
        <p:spPr>
          <a:xfrm>
            <a:off x="1017343" y="3805975"/>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1A9CB0B9-B5C1-024E-BE59-89BB271F3503}"/>
              </a:ext>
            </a:extLst>
          </p:cNvPr>
          <p:cNvSpPr/>
          <p:nvPr/>
        </p:nvSpPr>
        <p:spPr>
          <a:xfrm>
            <a:off x="1017342" y="5441833"/>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E3FD6873-400E-8546-861B-C432A69C7524}"/>
              </a:ext>
            </a:extLst>
          </p:cNvPr>
          <p:cNvSpPr/>
          <p:nvPr/>
        </p:nvSpPr>
        <p:spPr>
          <a:xfrm>
            <a:off x="1017341" y="5818786"/>
            <a:ext cx="351357" cy="21033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60698"/>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1790</Words>
  <Application>Microsoft Macintosh PowerPoint</Application>
  <PresentationFormat>Widescreen</PresentationFormat>
  <Paragraphs>265</Paragraphs>
  <Slides>17</Slides>
  <Notes>15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System Font Regular</vt:lpstr>
      <vt:lpstr>Arial</vt:lpstr>
      <vt:lpstr>Bembo</vt:lpstr>
      <vt:lpstr>Calibri</vt:lpstr>
      <vt:lpstr>Cambria Math</vt:lpstr>
      <vt:lpstr>Courier New</vt:lpstr>
      <vt:lpstr>Times New Roman</vt:lpstr>
      <vt:lpstr>Wingdings</vt:lpstr>
      <vt:lpstr>Wingdings 3</vt:lpstr>
      <vt:lpstr>ArchiveVTI</vt:lpstr>
      <vt:lpstr>Split-Treatment Analysis to Rank Heterogenous Causal Effects for Prospective Interventions</vt:lpstr>
      <vt:lpstr>Outline</vt:lpstr>
      <vt:lpstr>Motivation</vt:lpstr>
      <vt:lpstr>PowerPoint Presentation</vt:lpstr>
      <vt:lpstr>PowerPoint Presentation</vt:lpstr>
      <vt:lpstr>Estimation using Split-Treatment</vt:lpstr>
      <vt:lpstr>Estimation using Split-Treatment</vt:lpstr>
      <vt:lpstr>Estimation using Split-Treatment</vt:lpstr>
      <vt:lpstr>Estimation using Split-Treatment</vt:lpstr>
      <vt:lpstr>Experiment And Results (Simulation)</vt:lpstr>
      <vt:lpstr>Experiment And Results (Real data)</vt:lpstr>
      <vt:lpstr>Experiment And Results (Real data)</vt:lpstr>
      <vt:lpstr>Experiment And Results (Real data)</vt:lpstr>
      <vt:lpstr>Experiment And Results (Real data)</vt:lpstr>
      <vt:lpstr>Experiment And Results (Real data)</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Split-Treatment Analysis to Rank Heterogenous Causal Effects for Prospective Interventions</dc:title>
  <dc:creator>Xu, Yanbo</dc:creator>
  <cp:lastModifiedBy>Xu, Yanbo</cp:lastModifiedBy>
  <cp:revision>76</cp:revision>
  <dcterms:created xsi:type="dcterms:W3CDTF">2021-02-10T17:15:13Z</dcterms:created>
  <dcterms:modified xsi:type="dcterms:W3CDTF">2021-02-11T19:57:44Z</dcterms:modified>
</cp:coreProperties>
</file>